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omments/modernComment_100_569FBB84.xml" ContentType="application/vnd.ms-powerpoint.comments+xml"/>
  <Override PartName="/ppt/comments/modernComment_10A_6747E97C.xml" ContentType="application/vnd.ms-powerpoint.comment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43"/>
  </p:notesMasterIdLst>
  <p:sldIdLst>
    <p:sldId id="256" r:id="rId2"/>
    <p:sldId id="360" r:id="rId3"/>
    <p:sldId id="266" r:id="rId4"/>
    <p:sldId id="258" r:id="rId5"/>
    <p:sldId id="414" r:id="rId6"/>
    <p:sldId id="376" r:id="rId7"/>
    <p:sldId id="315" r:id="rId8"/>
    <p:sldId id="389" r:id="rId9"/>
    <p:sldId id="397" r:id="rId10"/>
    <p:sldId id="392" r:id="rId11"/>
    <p:sldId id="387" r:id="rId12"/>
    <p:sldId id="413" r:id="rId13"/>
    <p:sldId id="354" r:id="rId14"/>
    <p:sldId id="383" r:id="rId15"/>
    <p:sldId id="388" r:id="rId16"/>
    <p:sldId id="401" r:id="rId17"/>
    <p:sldId id="396" r:id="rId18"/>
    <p:sldId id="402" r:id="rId19"/>
    <p:sldId id="404" r:id="rId20"/>
    <p:sldId id="405" r:id="rId21"/>
    <p:sldId id="416" r:id="rId22"/>
    <p:sldId id="417" r:id="rId23"/>
    <p:sldId id="418" r:id="rId24"/>
    <p:sldId id="406" r:id="rId25"/>
    <p:sldId id="419" r:id="rId26"/>
    <p:sldId id="420" r:id="rId27"/>
    <p:sldId id="415" r:id="rId28"/>
    <p:sldId id="352" r:id="rId29"/>
    <p:sldId id="381" r:id="rId30"/>
    <p:sldId id="382" r:id="rId31"/>
    <p:sldId id="380" r:id="rId32"/>
    <p:sldId id="378" r:id="rId33"/>
    <p:sldId id="407" r:id="rId34"/>
    <p:sldId id="408" r:id="rId35"/>
    <p:sldId id="409" r:id="rId36"/>
    <p:sldId id="379" r:id="rId37"/>
    <p:sldId id="410" r:id="rId38"/>
    <p:sldId id="411" r:id="rId39"/>
    <p:sldId id="412" r:id="rId40"/>
    <p:sldId id="373" r:id="rId41"/>
    <p:sldId id="375" r:id="rId42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tion par défaut" id="{3619943C-3405-4948-A7B6-3E001C7F5131}">
          <p14:sldIdLst>
            <p14:sldId id="256"/>
          </p14:sldIdLst>
        </p14:section>
        <p14:section name="Annonce plan" id="{88ACD8DA-1C6B-0A43-A135-4AF31F63E109}">
          <p14:sldIdLst>
            <p14:sldId id="360"/>
            <p14:sldId id="266"/>
            <p14:sldId id="258"/>
            <p14:sldId id="414"/>
            <p14:sldId id="376"/>
            <p14:sldId id="315"/>
            <p14:sldId id="389"/>
            <p14:sldId id="397"/>
            <p14:sldId id="392"/>
            <p14:sldId id="387"/>
            <p14:sldId id="413"/>
            <p14:sldId id="354"/>
            <p14:sldId id="383"/>
            <p14:sldId id="388"/>
            <p14:sldId id="401"/>
            <p14:sldId id="396"/>
            <p14:sldId id="402"/>
            <p14:sldId id="404"/>
            <p14:sldId id="405"/>
            <p14:sldId id="416"/>
            <p14:sldId id="417"/>
            <p14:sldId id="418"/>
            <p14:sldId id="406"/>
            <p14:sldId id="419"/>
            <p14:sldId id="420"/>
            <p14:sldId id="415"/>
            <p14:sldId id="352"/>
            <p14:sldId id="381"/>
            <p14:sldId id="382"/>
            <p14:sldId id="380"/>
            <p14:sldId id="378"/>
            <p14:sldId id="407"/>
            <p14:sldId id="408"/>
            <p14:sldId id="409"/>
            <p14:sldId id="379"/>
            <p14:sldId id="410"/>
            <p14:sldId id="411"/>
            <p14:sldId id="412"/>
            <p14:sldId id="373"/>
            <p14:sldId id="37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6F41E506-5E10-2CFE-7731-BC65533E7072}" name="Alyssa SIMONOU" initials="AS" userId="S::alyssa.simonou@hec.edu::cda02fb6-ee3d-4195-85a5-4f16f6530c53" providerId="AD"/>
  <p188:author id="{2008B330-30E4-08C7-B480-04B0573760B9}" name="Ezio MARTINEZ" initials="EM" userId="S::ezio.martinez@hec.edu::c91c1fb9-a6a5-4e93-add1-8d4a081d68e3" providerId="AD"/>
  <p188:author id="{DE99E862-376E-692B-F081-F3F255A85CDF}" name="Marie Amelie VIEUILLE" initials="MV" userId="S::marie-amelie.vieuille@hec.edu::431e6eb8-785d-45a1-ba8a-c90ab0bed564" providerId="AD"/>
  <p188:author id="{788E6566-E1D3-6767-1E42-26DD6B4F66BC}" name="Chiara SEGUIN HASSAN" initials="CH" userId="S::chiara.seguin-hassan@hec.edu::4ae404a1-fd42-4091-a975-82a329fdbd19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A4A4A"/>
    <a:srgbClr val="1B1C39"/>
    <a:srgbClr val="6E6C6C"/>
    <a:srgbClr val="C6BDB9"/>
    <a:srgbClr val="BCBCD4"/>
    <a:srgbClr val="BEB5B1"/>
    <a:srgbClr val="121325"/>
    <a:srgbClr val="DFD7CE"/>
    <a:srgbClr val="F3E8E3"/>
    <a:srgbClr val="E4D8C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7847AF7-45FE-C247-8CFA-CC34BDCF62CC}" v="1159" dt="2023-03-27T09:24:48.056"/>
    <p1510:client id="{2C43B919-8458-B545-BAAC-C682A91E4954}" v="3020" dt="2023-03-27T09:23:11.340"/>
    <p1510:client id="{5166BA3F-D682-6768-459D-1E31B1539BD3}" v="14" dt="2023-03-26T12:26:20.055"/>
    <p1510:client id="{7845769D-81E6-214F-A188-C31E79D5ABB9}" v="1302" dt="2023-03-26T23:25:30.27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93D81CF-94F2-401A-BA57-92F5A7B2D0C5}" styleName="Style moyen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16DA210-FB5B-4158-B5E0-FEB733F419BA}" styleName="Style clair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660B408-B3CF-4A94-85FC-2B1E0A45F4A2}" styleName="Style foncé 2 - Accentuation 1/Accentuation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8A107856-5554-42FB-B03E-39F5DBC370BA}" styleName="Style moyen 4 - Accentuation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85BE263C-DBD7-4A20-BB59-AAB30ACAA65A}" styleName="Style moyen 3 - Accentuation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1E4AEA4-8DFA-4A89-87EB-49C32662AFE0}" styleName="Style moyen 2 - Accentuatio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Style moyen 2 - Accentuation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2833802-FEF1-4C79-8D5D-14CF1EAF98D9}" styleName="Style léger 2 - Accentuation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720"/>
  </p:normalViewPr>
  <p:slideViewPr>
    <p:cSldViewPr snapToGrid="0">
      <p:cViewPr varScale="1">
        <p:scale>
          <a:sx n="90" d="100"/>
          <a:sy n="90" d="100"/>
        </p:scale>
        <p:origin x="232" y="52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microsoft.com/office/2018/10/relationships/authors" Target="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omments/modernComment_100_569FBB84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4734D73E-11D7-4CA6-B2CD-5BACF7A82775}" authorId="{2008B330-30E4-08C7-B480-04B0573760B9}" status="resolved" created="2023-02-20T14:45:55.500" complete="100000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1453308804" sldId="256"/>
      <ac:spMk id="14" creationId="{FF1A81C6-14AF-664B-9AB9-9C71ACA1196E}"/>
      <ac:txMk cp="0" len="1">
        <ac:context len="34" hash="1389522676"/>
      </ac:txMk>
    </ac:txMkLst>
    <p188:pos x="7890616" y="242130"/>
    <p188:txBody>
      <a:bodyPr/>
      <a:lstStyle/>
      <a:p>
        <a:r>
          <a:rPr lang="fr-FR"/>
          <a:t>Plus de schémas</a:t>
        </a:r>
      </a:p>
    </p188:txBody>
  </p188:cm>
</p188:cmLst>
</file>

<file path=ppt/comments/modernComment_10A_6747E97C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E779D446-BD2B-433E-8831-EBE647A894D6}" authorId="{2008B330-30E4-08C7-B480-04B0573760B9}" status="resolved" created="2023-02-20T13:44:09.219" complete="100000">
    <pc:sldMkLst xmlns:pc="http://schemas.microsoft.com/office/powerpoint/2013/main/command">
      <pc:docMk/>
      <pc:sldMk cId="1732766076" sldId="266"/>
    </pc:sldMkLst>
    <p188:txBody>
      <a:bodyPr/>
      <a:lstStyle/>
      <a:p>
        <a:r>
          <a:rPr lang="fr-FR"/>
          <a:t>Faire peut-être une petite slide simplifiée sur le calendrier 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592493-BFAF-A745-8863-E1D44DDE501E}" type="datetimeFigureOut">
              <a:rPr lang="fr-FR" smtClean="0"/>
              <a:t>27/03/2023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C297D1-A502-F54A-9D7A-1CDF76ACFB7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609212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On peut donc lire que le 11 juin 2010 le </a:t>
            </a:r>
            <a:r>
              <a:rPr lang="fr-FR" err="1"/>
              <a:t>C.Constit</a:t>
            </a:r>
            <a:r>
              <a:rPr lang="fr-FR"/>
              <a:t> a rendu une décision de non-conformité à la constitution au visa de l’art 4 de la DDHC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C297D1-A502-F54A-9D7A-1CDF76ACFB78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406847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On peut donc lire que le 11 juin 2010 le </a:t>
            </a:r>
            <a:r>
              <a:rPr lang="fr-FR" err="1"/>
              <a:t>C.Constit</a:t>
            </a:r>
            <a:r>
              <a:rPr lang="fr-FR"/>
              <a:t> a rendu une décision de non-conformité à la constitution au visa de l’art 4 de la DDHC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C297D1-A502-F54A-9D7A-1CDF76ACFB78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60395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C297D1-A502-F54A-9D7A-1CDF76ACFB78}" type="slidenum">
              <a:rPr lang="fr-FR" smtClean="0"/>
              <a:t>36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529646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C297D1-A502-F54A-9D7A-1CDF76ACFB78}" type="slidenum">
              <a:rPr lang="fr-FR" smtClean="0"/>
              <a:t>37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072937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C297D1-A502-F54A-9D7A-1CDF76ACFB78}" type="slidenum">
              <a:rPr lang="fr-FR" smtClean="0"/>
              <a:t>38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243389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C297D1-A502-F54A-9D7A-1CDF76ACFB78}" type="slidenum">
              <a:rPr lang="fr-FR" smtClean="0"/>
              <a:t>39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221058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0EC54E1-48F4-BE4D-B828-B7FA3F06F6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3290C33D-6026-7740-936B-DF252ADF86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5D1A8B0-C4CF-EB4B-AFC3-FDD424D67A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B5C56-02DE-1F43-BEF8-92678DB91436}" type="datetimeFigureOut">
              <a:rPr lang="fr-FR" smtClean="0"/>
              <a:t>27/03/2023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DF0B3C4-D7F3-F743-89EF-4623081A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AC5FB51-117C-884A-A21C-F57C9936AD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2B550-C319-0B46-9785-DCF4605D9AA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8860741"/>
      </p:ext>
    </p:extLst>
  </p:cSld>
  <p:clrMapOvr>
    <a:masterClrMapping/>
  </p:clrMapOvr>
  <p:hf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F5BA91E-3A6D-1B4B-9DE9-7FC708C22D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EB8DE334-E469-D24C-9F92-F8434E9010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D7CFD2D-BDC2-2A42-A083-BF11C7FDDA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B5C56-02DE-1F43-BEF8-92678DB91436}" type="datetimeFigureOut">
              <a:rPr lang="fr-FR" smtClean="0"/>
              <a:t>27/03/2023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134EB7F-1893-104C-AEFB-A9FD018BBD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762375C-DE32-EF45-9FCA-70F098A92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2B550-C319-0B46-9785-DCF4605D9AA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17141450"/>
      </p:ext>
    </p:extLst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FF8C5207-A535-3047-BAA1-889969B37C0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1A7ACB5A-79F8-124D-A430-10D050328C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8396371-313F-8549-BCB1-39365C5F36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B5C56-02DE-1F43-BEF8-92678DB91436}" type="datetimeFigureOut">
              <a:rPr lang="fr-FR" smtClean="0"/>
              <a:t>27/03/2023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7533562-B92E-1640-A045-F82FE0EE1E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D119693-B0FA-0144-B077-0527CBA899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2B550-C319-0B46-9785-DCF4605D9AA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83469174"/>
      </p:ext>
    </p:extLst>
  </p:cSld>
  <p:clrMapOvr>
    <a:masterClrMapping/>
  </p:clrMapOvr>
  <p:hf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1190C00-C9BF-EA49-A5C1-FB332D5B9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B703638-4C90-5948-8FC7-9D062BDF2A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4577CFD-F724-6C48-8088-77AE57B023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B5C56-02DE-1F43-BEF8-92678DB91436}" type="datetimeFigureOut">
              <a:rPr lang="fr-FR" smtClean="0"/>
              <a:t>27/03/2023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EA57F74-131B-944E-BF9D-26E561FDA0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C2E0F84-3016-7842-94E9-763B7FF01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2B550-C319-0B46-9785-DCF4605D9AA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13201145"/>
      </p:ext>
    </p:extLst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E7047DF-019F-7048-9EDC-89C12DD228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B56085D-90FB-9B4E-ABF9-4F3A4267E7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03CA23C-7B38-4C48-84CD-F88B083775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B5C56-02DE-1F43-BEF8-92678DB91436}" type="datetimeFigureOut">
              <a:rPr lang="fr-FR" smtClean="0"/>
              <a:t>27/03/2023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37F5DDA-D073-0B49-A642-799564B287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E76F755-CA23-CC4E-88D9-3A93EFF08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2B550-C319-0B46-9785-DCF4605D9AA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32072914"/>
      </p:ext>
    </p:extLst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89C2306-DCC7-084D-BEDA-974E1F912D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880FE41-5512-4344-ADB0-2BC7639024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3F741B20-DB44-7B4C-8685-B040A3DBBE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65F2AA6A-8525-CA4E-B432-DCB2BAE89B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B5C56-02DE-1F43-BEF8-92678DB91436}" type="datetimeFigureOut">
              <a:rPr lang="fr-FR" smtClean="0"/>
              <a:t>27/03/2023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0812845-0090-164B-BDF3-219BA9E702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228EA85-1160-7843-9263-2632731D97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2B550-C319-0B46-9785-DCF4605D9AA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669782"/>
      </p:ext>
    </p:extLst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B536A65-2432-954E-A766-0BD6A7B163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5346685-29C1-A149-BCC5-1450FF74E2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DF114F3A-6A9E-054A-9768-0C3241611C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F0ABE2FF-160D-0647-A05E-C185E1A9B50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4505F082-0540-8F4A-BCE0-F18DAA3C7B2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BC479A60-0486-204F-8504-53F35896E4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B5C56-02DE-1F43-BEF8-92678DB91436}" type="datetimeFigureOut">
              <a:rPr lang="fr-FR" smtClean="0"/>
              <a:t>27/03/2023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52F9D43C-296F-5249-9CAC-15EA4EF756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A9B4BF6F-4D8C-E64D-B23E-B8FCCC4D3B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2B550-C319-0B46-9785-DCF4605D9AA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20374683"/>
      </p:ext>
    </p:extLst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31878EF-E4A9-7149-B464-B1A37C3E8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99A79FE0-EE1D-B04C-ADB5-2BB5C4AFFD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B5C56-02DE-1F43-BEF8-92678DB91436}" type="datetimeFigureOut">
              <a:rPr lang="fr-FR" smtClean="0"/>
              <a:t>27/03/2023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EF8BF149-0BC0-0B44-AF47-EF7468363E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35997C8-A4A3-5648-ADF4-9BFD181CE4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2B550-C319-0B46-9785-DCF4605D9AA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21861154"/>
      </p:ext>
    </p:extLst>
  </p:cSld>
  <p:clrMapOvr>
    <a:masterClrMapping/>
  </p:clrMapOvr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35FB6863-1597-EC47-9E21-E626173A6A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B5C56-02DE-1F43-BEF8-92678DB91436}" type="datetimeFigureOut">
              <a:rPr lang="fr-FR" smtClean="0"/>
              <a:t>27/03/2023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78324747-29C9-0645-885A-CCB1227029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047A1C4-B95C-7045-B0DF-F3520D449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2B550-C319-0B46-9785-DCF4605D9AA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20669134"/>
      </p:ext>
    </p:extLst>
  </p:cSld>
  <p:clrMapOvr>
    <a:masterClrMapping/>
  </p:clrMapOvr>
  <p:hf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93CD1DD-B303-9843-8E10-AC44AF3A17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7C9A6F5-F321-A74C-8B9A-8D6C6D135E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7EB2E791-7AB9-2B4D-A409-7CC973EB7F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BEC15073-3F19-6944-A073-B57CC45DD0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B5C56-02DE-1F43-BEF8-92678DB91436}" type="datetimeFigureOut">
              <a:rPr lang="fr-FR" smtClean="0"/>
              <a:t>27/03/2023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3E5EFF83-E555-D644-94BE-08025C1CC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C4AB309-562C-2548-934E-CCE4415A2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2B550-C319-0B46-9785-DCF4605D9AA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81771921"/>
      </p:ext>
    </p:extLst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D631EA1-20C7-5640-995A-BD56C9964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EE861350-822C-A849-96EC-6256BE3CD2C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4F2FF095-0178-9C45-8D42-519304A684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5242B2D-20AB-1542-88A2-972064C6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B5C56-02DE-1F43-BEF8-92678DB91436}" type="datetimeFigureOut">
              <a:rPr lang="fr-FR" smtClean="0"/>
              <a:t>27/03/2023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3802081-D113-0A44-977D-633698A8D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9E6B270-7259-7A4F-AA4D-65D927B02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2B550-C319-0B46-9785-DCF4605D9AA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96203141"/>
      </p:ext>
    </p:extLst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550D73B4-C174-EB48-9A53-08C418078F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325359C-BEE1-9A40-AEBF-B68E909CF4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2BA1366-3670-0840-B2AE-E3E30EAD00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0B5C56-02DE-1F43-BEF8-92678DB91436}" type="datetimeFigureOut">
              <a:rPr lang="fr-FR" smtClean="0"/>
              <a:t>27/03/2023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42CB8E2-1C61-6644-9B00-B21B24B5EA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CFE4E01-7B10-2D45-9753-B1393C3897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12B550-C319-0B46-9785-DCF4605D9AA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792973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microsoft.com/office/2018/10/relationships/comments" Target="../comments/modernComment_100_569FBB84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16.xm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6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10A_6747E97C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2CF31EF7-7061-2846-8C83-169C3C37F1C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-5423" y="0"/>
            <a:ext cx="12202846" cy="6858000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E572FA79-B185-CD4C-ACE1-7D16A6A255DF}"/>
              </a:ext>
            </a:extLst>
          </p:cNvPr>
          <p:cNvSpPr txBox="1"/>
          <p:nvPr/>
        </p:nvSpPr>
        <p:spPr>
          <a:xfrm>
            <a:off x="2034236" y="3158709"/>
            <a:ext cx="7078132" cy="47705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endParaRPr lang="fr-FR" sz="2500">
              <a:solidFill>
                <a:schemeClr val="bg1"/>
              </a:solidFill>
              <a:cs typeface="Didot"/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FF1A81C6-14AF-664B-9AB9-9C71ACA1196E}"/>
              </a:ext>
            </a:extLst>
          </p:cNvPr>
          <p:cNvSpPr txBox="1"/>
          <p:nvPr/>
        </p:nvSpPr>
        <p:spPr>
          <a:xfrm>
            <a:off x="1258488" y="217106"/>
            <a:ext cx="92794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b="0" i="0" u="none" strike="noStrike">
                <a:solidFill>
                  <a:schemeClr val="bg1"/>
                </a:solidFill>
                <a:effectLst/>
                <a:latin typeface="Didot" panose="02000503000000020003" pitchFamily="2" charset="-79"/>
                <a:cs typeface="Didot" panose="02000503000000020003" pitchFamily="2" charset="-79"/>
              </a:rPr>
              <a:t>Présentation Legal Data Analytics</a:t>
            </a:r>
            <a:endParaRPr lang="fr-FR" sz="4000">
              <a:solidFill>
                <a:schemeClr val="bg1"/>
              </a:solidFill>
              <a:latin typeface="Didot" panose="02000503000000020003" pitchFamily="2" charset="-79"/>
              <a:cs typeface="Didot" panose="02000503000000020003" pitchFamily="2" charset="-79"/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DB3A45DC-0EC0-9146-AE66-F57F94B2A77E}"/>
              </a:ext>
            </a:extLst>
          </p:cNvPr>
          <p:cNvSpPr txBox="1"/>
          <p:nvPr/>
        </p:nvSpPr>
        <p:spPr>
          <a:xfrm>
            <a:off x="2363318" y="924992"/>
            <a:ext cx="7061200" cy="150810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fr-FR" sz="2000" b="1" i="0" u="none" strike="noStrike">
                <a:solidFill>
                  <a:srgbClr val="000000"/>
                </a:solidFill>
                <a:effectLst/>
                <a:latin typeface="Grandview Display"/>
              </a:rPr>
              <a:t>Groupe </a:t>
            </a:r>
            <a:r>
              <a:rPr lang="fr-FR" sz="2000" b="1">
                <a:solidFill>
                  <a:srgbClr val="000000"/>
                </a:solidFill>
                <a:latin typeface="Grandview Display"/>
              </a:rPr>
              <a:t>C</a:t>
            </a:r>
            <a:endParaRPr lang="fr-FR" sz="2000" b="1">
              <a:cs typeface="Calibri" panose="020F0502020204030204"/>
            </a:endParaRPr>
          </a:p>
          <a:p>
            <a:endParaRPr lang="fr-FR">
              <a:latin typeface="Grandview Display"/>
            </a:endParaRPr>
          </a:p>
          <a:p>
            <a:br>
              <a:rPr lang="en-US"/>
            </a:br>
            <a:endParaRPr lang="en-US"/>
          </a:p>
          <a:p>
            <a:endParaRPr lang="fr-FR">
              <a:cs typeface="Calibri"/>
            </a:endParaRP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C09433E7-B915-7B59-0E68-9626137189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2B550-C319-0B46-9785-DCF4605D9AAA}" type="slidenum">
              <a:rPr lang="fr-FR" smtClean="0"/>
              <a:t>1</a:t>
            </a:fld>
            <a:endParaRPr lang="fr-FR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C9724D0B-17AE-660C-5DD0-024661278E18}"/>
              </a:ext>
            </a:extLst>
          </p:cNvPr>
          <p:cNvSpPr txBox="1"/>
          <p:nvPr/>
        </p:nvSpPr>
        <p:spPr>
          <a:xfrm>
            <a:off x="1718563" y="3164464"/>
            <a:ext cx="7467919" cy="181588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fr-FR" sz="2800">
                <a:solidFill>
                  <a:schemeClr val="bg1"/>
                </a:solidFill>
                <a:latin typeface="Didot" panose="02000503000000020003" pitchFamily="2" charset="-79"/>
                <a:cs typeface="Didot"/>
              </a:rPr>
              <a:t>Différence de renvois et résultats en termes de droits fondamentaux invoqués par les QPC provenant du Conseil d'Etat, de la Cour de cassation et du Conseil Constitutionnel</a:t>
            </a:r>
            <a:endParaRPr lang="fr-FR" sz="2800">
              <a:solidFill>
                <a:schemeClr val="bg1"/>
              </a:solidFill>
              <a:cs typeface="Didot"/>
            </a:endParaRPr>
          </a:p>
        </p:txBody>
      </p:sp>
    </p:spTree>
    <p:extLst>
      <p:ext uri="{BB962C8B-B14F-4D97-AF65-F5344CB8AC3E}">
        <p14:creationId xmlns:p14="http://schemas.microsoft.com/office/powerpoint/2010/main" val="1453308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>
              <p:cTn id="9" repeatCount="indefinite" restart="whenNotActive" fill="hold" evtFilter="cancelBubble" nodeType="interactiveSeq">
                <p:stCondLst>
                  <p:cond delay="indefinite"/>
                  <p:cond evt="onBegin" delay="0">
                    <p:tn val="1"/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3522 0.24861" pathEditMode="relative" ptsTypes="AA">
                                      <p:cBhvr>
                                        <p:cTn id="13" dur="3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4" presetID="6" presetClass="emp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5" dur="30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0"/>
                            </p:stCondLst>
                            <p:childTnLst>
                              <p:par>
                                <p:cTn id="17" presetID="0" presetClass="path" presetSubtype="0" accel="50000" decel="5000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0.3522 0.24861 L 0.05378 -0.02002" pathEditMode="relative" ptsTypes="AA">
                                      <p:cBhvr>
                                        <p:cTn id="18" dur="3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65000"/>
                            </p:stCondLst>
                            <p:childTnLst>
                              <p:par>
                                <p:cTn id="20" presetID="0" presetClass="path" presetSubtype="0" accel="50000" decel="5000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0.05378 -0.02002 L -0.3522 0.24861" pathEditMode="relative" ptsTypes="AA">
                                      <p:cBhvr>
                                        <p:cTn id="21" dur="3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00"/>
                            </p:stCondLst>
                            <p:childTnLst>
                              <p:par>
                                <p:cTn id="23" presetID="0" presetClass="path" presetSubtype="0" accel="50000" decel="5000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-0.3522 0.24861 L 0 0" pathEditMode="relative" ptsTypes="AA">
                                      <p:cBhvr>
                                        <p:cTn id="24" dur="3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5" presetID="6" presetClass="emph" presetSubtype="0" accel="50000" decel="5000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animScale>
                                      <p:cBhvr>
                                        <p:cTn id="26" dur="30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35000"/>
                            </p:stCondLst>
                            <p:childTnLst>
                              <p:par>
                                <p:cTn id="28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" pathEditMode="relative" ptsTypes="AA">
                                      <p:cBhvr>
                                        <p:cTn id="29" dur="5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</p:seq>
          </p:childTnLst>
        </p:cTn>
      </p:par>
    </p:tnLst>
    <p:bldLst>
      <p:bldP spid="16" grpId="0"/>
    </p:bldLst>
  </p:timing>
  <p:extLst>
    <p:ext uri="{6950BFC3-D8DA-4A85-94F7-54DA5524770B}">
      <p188:commentRel xmlns:p188="http://schemas.microsoft.com/office/powerpoint/2018/8/main" r:id="rId2"/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0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AEA7BAE0-3DD9-CA45-877B-E99156AC215D}"/>
              </a:ext>
            </a:extLst>
          </p:cNvPr>
          <p:cNvSpPr/>
          <p:nvPr/>
        </p:nvSpPr>
        <p:spPr>
          <a:xfrm>
            <a:off x="0" y="6359341"/>
            <a:ext cx="12192000" cy="498659"/>
          </a:xfrm>
          <a:prstGeom prst="rect">
            <a:avLst/>
          </a:prstGeom>
          <a:solidFill>
            <a:srgbClr val="1113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3A7D1B65-52A9-360F-D529-1E18AD3A01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2B550-C319-0B46-9785-DCF4605D9AAA}" type="slidenum">
              <a:rPr lang="fr-FR" smtClean="0"/>
              <a:t>10</a:t>
            </a:fld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063EF06-499B-B5EC-0F89-C2BA7AA95997}"/>
              </a:ext>
            </a:extLst>
          </p:cNvPr>
          <p:cNvSpPr txBox="1">
            <a:spLocks/>
          </p:cNvSpPr>
          <p:nvPr/>
        </p:nvSpPr>
        <p:spPr>
          <a:xfrm>
            <a:off x="1427419" y="2449"/>
            <a:ext cx="9005978" cy="7360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fr-FR" sz="2800" b="1">
              <a:latin typeface="Grandview Display"/>
            </a:endParaRPr>
          </a:p>
        </p:txBody>
      </p:sp>
      <p:sp>
        <p:nvSpPr>
          <p:cNvPr id="3" name="Rectangle : avec coin arrondi 2">
            <a:extLst>
              <a:ext uri="{FF2B5EF4-FFF2-40B4-BE49-F238E27FC236}">
                <a16:creationId xmlns:a16="http://schemas.microsoft.com/office/drawing/2014/main" id="{0E45682E-8F19-4FBA-34EC-1B6BF827A56D}"/>
              </a:ext>
            </a:extLst>
          </p:cNvPr>
          <p:cNvSpPr/>
          <p:nvPr/>
        </p:nvSpPr>
        <p:spPr>
          <a:xfrm>
            <a:off x="0" y="0"/>
            <a:ext cx="595950" cy="678426"/>
          </a:xfrm>
          <a:prstGeom prst="round1Rect">
            <a:avLst/>
          </a:prstGeom>
          <a:solidFill>
            <a:srgbClr val="EFE0D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i="1">
                <a:solidFill>
                  <a:srgbClr val="111325"/>
                </a:solidFill>
                <a:latin typeface="Grandview Display" panose="020B0502040204020203" pitchFamily="34" charset="0"/>
              </a:rPr>
              <a:t>1</a:t>
            </a:r>
          </a:p>
        </p:txBody>
      </p:sp>
      <p:pic>
        <p:nvPicPr>
          <p:cNvPr id="4" name="Image 5" descr="Une image contenant texte&#10;&#10;Description générée automatiquement">
            <a:extLst>
              <a:ext uri="{FF2B5EF4-FFF2-40B4-BE49-F238E27FC236}">
                <a16:creationId xmlns:a16="http://schemas.microsoft.com/office/drawing/2014/main" id="{F0CCBD5C-2D30-65D6-9710-23729494A3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6600" y="2104622"/>
            <a:ext cx="5409316" cy="2091317"/>
          </a:xfrm>
          <a:prstGeom prst="rect">
            <a:avLst/>
          </a:prstGeom>
        </p:spPr>
      </p:pic>
      <p:sp>
        <p:nvSpPr>
          <p:cNvPr id="7" name="ZoneTexte 3">
            <a:extLst>
              <a:ext uri="{FF2B5EF4-FFF2-40B4-BE49-F238E27FC236}">
                <a16:creationId xmlns:a16="http://schemas.microsoft.com/office/drawing/2014/main" id="{E61732C3-B72A-69C7-18B1-F01CAD094909}"/>
              </a:ext>
            </a:extLst>
          </p:cNvPr>
          <p:cNvSpPr txBox="1"/>
          <p:nvPr/>
        </p:nvSpPr>
        <p:spPr>
          <a:xfrm>
            <a:off x="1147368" y="1503832"/>
            <a:ext cx="5027002" cy="403187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/>
              <a:buChar char="•"/>
            </a:pPr>
            <a:r>
              <a:rPr lang="fr-FR" sz="1600">
                <a:latin typeface="Grandview Display"/>
              </a:rPr>
              <a:t>Utilisation des </a:t>
            </a:r>
            <a:r>
              <a:rPr lang="fr-FR" sz="1600" b="1">
                <a:latin typeface="Grandview Display"/>
              </a:rPr>
              <a:t>regex </a:t>
            </a:r>
            <a:r>
              <a:rPr lang="fr-FR" sz="1600">
                <a:latin typeface="Grandview Display"/>
              </a:rPr>
              <a:t>pour trouver les numéros d'articles / d'alinéa : </a:t>
            </a:r>
            <a:endParaRPr lang="fr-FR"/>
          </a:p>
          <a:p>
            <a:pPr marL="742950" lvl="1" indent="-285750">
              <a:buFont typeface="Arial"/>
              <a:buChar char="•"/>
            </a:pPr>
            <a:r>
              <a:rPr lang="fr-FR" sz="1600">
                <a:latin typeface="Grandview Display"/>
              </a:rPr>
              <a:t>"r' article" → tout ce qui est </a:t>
            </a:r>
            <a:r>
              <a:rPr lang="fr-FR" sz="1600" i="1">
                <a:latin typeface="Grandview Display"/>
              </a:rPr>
              <a:t>après </a:t>
            </a:r>
            <a:r>
              <a:rPr lang="fr-FR" sz="1600">
                <a:latin typeface="Grandview Display"/>
              </a:rPr>
              <a:t>article </a:t>
            </a:r>
          </a:p>
          <a:p>
            <a:pPr marL="742950" lvl="1" indent="-285750">
              <a:buFont typeface="Arial"/>
              <a:buChar char="•"/>
            </a:pPr>
            <a:endParaRPr lang="fr-FR" sz="1600">
              <a:latin typeface="Grandview Display"/>
            </a:endParaRPr>
          </a:p>
          <a:p>
            <a:pPr marL="742950" lvl="1" indent="-285750">
              <a:buFont typeface="Arial"/>
              <a:buChar char="•"/>
            </a:pPr>
            <a:r>
              <a:rPr lang="fr-FR" sz="1600">
                <a:latin typeface="Grandview Display"/>
              </a:rPr>
              <a:t>"\ w*" → tout ce qui est </a:t>
            </a:r>
            <a:r>
              <a:rPr lang="fr-FR" sz="1600" i="1">
                <a:latin typeface="Grandview Display"/>
              </a:rPr>
              <a:t>avant </a:t>
            </a:r>
            <a:r>
              <a:rPr lang="fr-FR" sz="1600">
                <a:latin typeface="Grandview Display"/>
              </a:rPr>
              <a:t>"de la Déclaration / Constitution"</a:t>
            </a:r>
          </a:p>
          <a:p>
            <a:pPr marL="285750" indent="-285750">
              <a:buFont typeface="Arial"/>
              <a:buChar char="•"/>
            </a:pPr>
            <a:endParaRPr lang="fr-FR" sz="1600">
              <a:latin typeface="Grandview Display"/>
            </a:endParaRPr>
          </a:p>
          <a:p>
            <a:endParaRPr lang="fr-FR" sz="1600">
              <a:latin typeface="Grandview Display"/>
            </a:endParaRPr>
          </a:p>
          <a:p>
            <a:pPr marL="285750" indent="-285750">
              <a:buFont typeface="Arial"/>
              <a:buChar char="•"/>
            </a:pPr>
            <a:r>
              <a:rPr lang="fr-FR" sz="1600">
                <a:latin typeface="Grandview Display"/>
              </a:rPr>
              <a:t>Utilisation de la</a:t>
            </a:r>
            <a:r>
              <a:rPr lang="fr-FR" sz="1600" b="1">
                <a:latin typeface="Grandview Display"/>
              </a:rPr>
              <a:t> fonction </a:t>
            </a:r>
            <a:r>
              <a:rPr lang="fr-FR" sz="1600" b="1" err="1">
                <a:latin typeface="Grandview Display"/>
              </a:rPr>
              <a:t>x.split</a:t>
            </a:r>
            <a:r>
              <a:rPr lang="fr-FR" sz="1600" b="1">
                <a:latin typeface="Grandview Display"/>
              </a:rPr>
              <a:t> </a:t>
            </a:r>
            <a:r>
              <a:rPr lang="fr-FR" sz="1600">
                <a:latin typeface="Grandview Display"/>
              </a:rPr>
              <a:t>pour : </a:t>
            </a:r>
          </a:p>
          <a:p>
            <a:pPr marL="742950" lvl="1" indent="-285750">
              <a:buFont typeface="Arial"/>
              <a:buChar char="•"/>
            </a:pPr>
            <a:r>
              <a:rPr lang="fr-FR" sz="1600">
                <a:latin typeface="Grandview Display"/>
              </a:rPr>
              <a:t>Obtenir le 2e élément pour la Constitution, DDHC → </a:t>
            </a:r>
            <a:r>
              <a:rPr lang="fr-FR" sz="1600" i="1">
                <a:latin typeface="Grandview Display"/>
              </a:rPr>
              <a:t>uniquement </a:t>
            </a:r>
            <a:r>
              <a:rPr lang="fr-FR" sz="1600">
                <a:latin typeface="Grandview Display"/>
              </a:rPr>
              <a:t>le numéro d'article </a:t>
            </a:r>
          </a:p>
          <a:p>
            <a:pPr lvl="1"/>
            <a:endParaRPr lang="fr-FR" sz="1600">
              <a:latin typeface="Grandview Display"/>
            </a:endParaRPr>
          </a:p>
          <a:p>
            <a:pPr marL="742950" lvl="1" indent="-285750">
              <a:buFont typeface="Arial"/>
              <a:buChar char="•"/>
            </a:pPr>
            <a:r>
              <a:rPr lang="fr-FR" sz="1600">
                <a:latin typeface="Grandview Display"/>
              </a:rPr>
              <a:t>Obtenir le 1e élément pour le préambule de la Constitution → </a:t>
            </a:r>
            <a:r>
              <a:rPr lang="fr-FR" sz="1600" i="1">
                <a:latin typeface="Grandview Display"/>
              </a:rPr>
              <a:t>uniquement </a:t>
            </a:r>
            <a:r>
              <a:rPr lang="fr-FR" sz="1600">
                <a:latin typeface="Grandview Display"/>
              </a:rPr>
              <a:t>l'alinéa correspondant </a:t>
            </a:r>
          </a:p>
          <a:p>
            <a:endParaRPr lang="fr-FR" sz="1600">
              <a:latin typeface="Grandview Display"/>
            </a:endParaRPr>
          </a:p>
        </p:txBody>
      </p:sp>
      <p:sp>
        <p:nvSpPr>
          <p:cNvPr id="10" name="ZoneTexte 3">
            <a:extLst>
              <a:ext uri="{FF2B5EF4-FFF2-40B4-BE49-F238E27FC236}">
                <a16:creationId xmlns:a16="http://schemas.microsoft.com/office/drawing/2014/main" id="{6AD263F0-9DB5-EAC3-26EE-024F9D98A679}"/>
              </a:ext>
            </a:extLst>
          </p:cNvPr>
          <p:cNvSpPr txBox="1"/>
          <p:nvPr/>
        </p:nvSpPr>
        <p:spPr>
          <a:xfrm>
            <a:off x="3535272" y="683314"/>
            <a:ext cx="5267634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 b="1">
                <a:latin typeface="Grandview Display"/>
              </a:rPr>
              <a:t>Récupération des articles du bloc de constitutionnalité </a:t>
            </a:r>
          </a:p>
        </p:txBody>
      </p:sp>
    </p:spTree>
    <p:extLst>
      <p:ext uri="{BB962C8B-B14F-4D97-AF65-F5344CB8AC3E}">
        <p14:creationId xmlns:p14="http://schemas.microsoft.com/office/powerpoint/2010/main" val="2266634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0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AEA7BAE0-3DD9-CA45-877B-E99156AC215D}"/>
              </a:ext>
            </a:extLst>
          </p:cNvPr>
          <p:cNvSpPr/>
          <p:nvPr/>
        </p:nvSpPr>
        <p:spPr>
          <a:xfrm>
            <a:off x="0" y="6100549"/>
            <a:ext cx="12192000" cy="757451"/>
          </a:xfrm>
          <a:prstGeom prst="rect">
            <a:avLst/>
          </a:prstGeom>
          <a:solidFill>
            <a:srgbClr val="1113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3A7D1B65-52A9-360F-D529-1E18AD3A01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2B550-C319-0B46-9785-DCF4605D9AAA}" type="slidenum">
              <a:rPr lang="fr-FR" smtClean="0"/>
              <a:t>11</a:t>
            </a:fld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063EF06-499B-B5EC-0F89-C2BA7AA95997}"/>
              </a:ext>
            </a:extLst>
          </p:cNvPr>
          <p:cNvSpPr txBox="1">
            <a:spLocks/>
          </p:cNvSpPr>
          <p:nvPr/>
        </p:nvSpPr>
        <p:spPr>
          <a:xfrm>
            <a:off x="1427419" y="2449"/>
            <a:ext cx="9005978" cy="7360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2800" b="1" err="1">
                <a:latin typeface="Grandview Display"/>
              </a:rPr>
              <a:t>Scraping</a:t>
            </a:r>
            <a:r>
              <a:rPr lang="fr-FR" sz="2800" b="1">
                <a:latin typeface="Grandview Display"/>
              </a:rPr>
              <a:t> </a:t>
            </a:r>
          </a:p>
        </p:txBody>
      </p:sp>
      <p:sp>
        <p:nvSpPr>
          <p:cNvPr id="3" name="Rectangle : avec coin arrondi 2">
            <a:extLst>
              <a:ext uri="{FF2B5EF4-FFF2-40B4-BE49-F238E27FC236}">
                <a16:creationId xmlns:a16="http://schemas.microsoft.com/office/drawing/2014/main" id="{0E45682E-8F19-4FBA-34EC-1B6BF827A56D}"/>
              </a:ext>
            </a:extLst>
          </p:cNvPr>
          <p:cNvSpPr/>
          <p:nvPr/>
        </p:nvSpPr>
        <p:spPr>
          <a:xfrm>
            <a:off x="0" y="0"/>
            <a:ext cx="595950" cy="678426"/>
          </a:xfrm>
          <a:prstGeom prst="round1Rect">
            <a:avLst/>
          </a:prstGeom>
          <a:solidFill>
            <a:srgbClr val="EFE0D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i="1">
                <a:solidFill>
                  <a:srgbClr val="111325"/>
                </a:solidFill>
                <a:latin typeface="Grandview Display" panose="020B0502040204020203" pitchFamily="34" charset="0"/>
              </a:rPr>
              <a:t>1</a:t>
            </a:r>
          </a:p>
        </p:txBody>
      </p:sp>
      <p:pic>
        <p:nvPicPr>
          <p:cNvPr id="4" name="Image 4" descr="Une image contenant table&#10;&#10;Description générée automatiquement">
            <a:extLst>
              <a:ext uri="{FF2B5EF4-FFF2-40B4-BE49-F238E27FC236}">
                <a16:creationId xmlns:a16="http://schemas.microsoft.com/office/drawing/2014/main" id="{AD157CF0-D0C0-CCB9-3B90-4D59B66467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401" y="1477444"/>
            <a:ext cx="6098673" cy="3248061"/>
          </a:xfrm>
          <a:prstGeom prst="rect">
            <a:avLst/>
          </a:prstGeom>
        </p:spPr>
      </p:pic>
      <p:pic>
        <p:nvPicPr>
          <p:cNvPr id="6" name="Image 6">
            <a:extLst>
              <a:ext uri="{FF2B5EF4-FFF2-40B4-BE49-F238E27FC236}">
                <a16:creationId xmlns:a16="http://schemas.microsoft.com/office/drawing/2014/main" id="{DD6133E9-9DE8-A5DE-F03E-FE01B366BA4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54" r="699" b="-493"/>
          <a:stretch/>
        </p:blipFill>
        <p:spPr>
          <a:xfrm>
            <a:off x="7534943" y="1477444"/>
            <a:ext cx="2282350" cy="3236727"/>
          </a:xfrm>
          <a:prstGeom prst="rect">
            <a:avLst/>
          </a:prstGeom>
        </p:spPr>
      </p:pic>
      <p:sp>
        <p:nvSpPr>
          <p:cNvPr id="11" name="ZoneTexte 3">
            <a:extLst>
              <a:ext uri="{FF2B5EF4-FFF2-40B4-BE49-F238E27FC236}">
                <a16:creationId xmlns:a16="http://schemas.microsoft.com/office/drawing/2014/main" id="{61DB2049-8BAC-ECD7-AB7A-64845497A494}"/>
              </a:ext>
            </a:extLst>
          </p:cNvPr>
          <p:cNvSpPr txBox="1"/>
          <p:nvPr/>
        </p:nvSpPr>
        <p:spPr>
          <a:xfrm>
            <a:off x="3327681" y="938828"/>
            <a:ext cx="6158526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>
                <a:latin typeface="Grandview Display"/>
              </a:rPr>
              <a:t>Exemple du </a:t>
            </a:r>
            <a:r>
              <a:rPr lang="fr-FR" sz="1600" err="1">
                <a:latin typeface="Grandview Display"/>
              </a:rPr>
              <a:t>dataframe</a:t>
            </a:r>
            <a:r>
              <a:rPr lang="fr-FR" sz="1600">
                <a:latin typeface="Grandview Display"/>
              </a:rPr>
              <a:t> du Conseil Constitutionnel : 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39588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0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AEA7BAE0-3DD9-CA45-877B-E99156AC215D}"/>
              </a:ext>
            </a:extLst>
          </p:cNvPr>
          <p:cNvSpPr/>
          <p:nvPr/>
        </p:nvSpPr>
        <p:spPr>
          <a:xfrm>
            <a:off x="0" y="6100549"/>
            <a:ext cx="12192000" cy="757451"/>
          </a:xfrm>
          <a:prstGeom prst="rect">
            <a:avLst/>
          </a:prstGeom>
          <a:solidFill>
            <a:srgbClr val="1113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8E5CB1EB-A47B-9E4B-B70E-E3B80C153108}"/>
              </a:ext>
            </a:extLst>
          </p:cNvPr>
          <p:cNvSpPr/>
          <p:nvPr/>
        </p:nvSpPr>
        <p:spPr>
          <a:xfrm>
            <a:off x="1420779" y="968991"/>
            <a:ext cx="4000307" cy="573206"/>
          </a:xfrm>
          <a:prstGeom prst="roundRect">
            <a:avLst/>
          </a:prstGeom>
          <a:solidFill>
            <a:srgbClr val="4A4A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b="1" err="1">
                <a:solidFill>
                  <a:srgbClr val="EFE0D3"/>
                </a:solidFill>
                <a:latin typeface="Grandview Display" panose="020B0502040204020203" pitchFamily="34" charset="0"/>
              </a:rPr>
              <a:t>Scraping</a:t>
            </a:r>
            <a:r>
              <a:rPr lang="fr-FR" b="1">
                <a:solidFill>
                  <a:srgbClr val="EFE0D3"/>
                </a:solidFill>
                <a:latin typeface="Grandview Display" panose="020B0502040204020203" pitchFamily="34" charset="0"/>
              </a:rPr>
              <a:t> du site QPC 360</a:t>
            </a:r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DBCECE69-E93C-BF43-B910-2EA2298E8D51}"/>
              </a:ext>
            </a:extLst>
          </p:cNvPr>
          <p:cNvSpPr/>
          <p:nvPr/>
        </p:nvSpPr>
        <p:spPr>
          <a:xfrm>
            <a:off x="1420779" y="2621430"/>
            <a:ext cx="4000307" cy="572507"/>
          </a:xfrm>
          <a:prstGeom prst="roundRect">
            <a:avLst/>
          </a:prstGeom>
          <a:solidFill>
            <a:srgbClr val="1113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b="1">
                <a:solidFill>
                  <a:srgbClr val="EFE0D3"/>
                </a:solidFill>
                <a:latin typeface="Grandview Display" panose="020B0502040204020203" pitchFamily="34" charset="0"/>
              </a:rPr>
              <a:t>Mise en forme des données </a:t>
            </a:r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F1AB48C8-FC31-5643-810E-E2DF5D5C1E9D}"/>
              </a:ext>
            </a:extLst>
          </p:cNvPr>
          <p:cNvSpPr/>
          <p:nvPr/>
        </p:nvSpPr>
        <p:spPr>
          <a:xfrm>
            <a:off x="344916" y="968991"/>
            <a:ext cx="641445" cy="573206"/>
          </a:xfrm>
          <a:prstGeom prst="roundRect">
            <a:avLst/>
          </a:prstGeom>
          <a:solidFill>
            <a:srgbClr val="4A4A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>
                <a:solidFill>
                  <a:srgbClr val="EFE0D3"/>
                </a:solidFill>
                <a:latin typeface="Grandview Display" panose="020B0502040204020203" pitchFamily="34" charset="0"/>
              </a:rPr>
              <a:t>I</a:t>
            </a:r>
          </a:p>
        </p:txBody>
      </p:sp>
      <p:sp>
        <p:nvSpPr>
          <p:cNvPr id="22" name="Rectangle : coins arrondis 21">
            <a:extLst>
              <a:ext uri="{FF2B5EF4-FFF2-40B4-BE49-F238E27FC236}">
                <a16:creationId xmlns:a16="http://schemas.microsoft.com/office/drawing/2014/main" id="{F7B633C0-9878-F14C-961B-A110C26ACDEE}"/>
              </a:ext>
            </a:extLst>
          </p:cNvPr>
          <p:cNvSpPr/>
          <p:nvPr/>
        </p:nvSpPr>
        <p:spPr>
          <a:xfrm>
            <a:off x="344916" y="2621430"/>
            <a:ext cx="641445" cy="573206"/>
          </a:xfrm>
          <a:prstGeom prst="roundRect">
            <a:avLst/>
          </a:prstGeom>
          <a:solidFill>
            <a:srgbClr val="1113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>
                <a:solidFill>
                  <a:srgbClr val="EFE0D3"/>
                </a:solidFill>
                <a:latin typeface="Grandview Display" panose="020B0502040204020203" pitchFamily="34" charset="0"/>
              </a:rPr>
              <a:t>II</a:t>
            </a:r>
          </a:p>
        </p:txBody>
      </p:sp>
      <p:sp>
        <p:nvSpPr>
          <p:cNvPr id="25" name="Rectangle : coins arrondis 24">
            <a:extLst>
              <a:ext uri="{FF2B5EF4-FFF2-40B4-BE49-F238E27FC236}">
                <a16:creationId xmlns:a16="http://schemas.microsoft.com/office/drawing/2014/main" id="{F669F0B7-B3E6-4A42-BF62-44B6B119976F}"/>
              </a:ext>
            </a:extLst>
          </p:cNvPr>
          <p:cNvSpPr/>
          <p:nvPr/>
        </p:nvSpPr>
        <p:spPr>
          <a:xfrm>
            <a:off x="1420779" y="4360640"/>
            <a:ext cx="4000307" cy="599142"/>
          </a:xfrm>
          <a:prstGeom prst="roundRect">
            <a:avLst/>
          </a:prstGeom>
          <a:solidFill>
            <a:srgbClr val="4A4A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b="1">
                <a:solidFill>
                  <a:srgbClr val="EFE0D3"/>
                </a:solidFill>
                <a:latin typeface="Grandview Display" panose="020B0502040204020203" pitchFamily="34" charset="0"/>
              </a:rPr>
              <a:t>Analyse des données et réponse à la problématique</a:t>
            </a:r>
          </a:p>
        </p:txBody>
      </p:sp>
      <p:sp>
        <p:nvSpPr>
          <p:cNvPr id="27" name="Rectangle : coins arrondis 26">
            <a:extLst>
              <a:ext uri="{FF2B5EF4-FFF2-40B4-BE49-F238E27FC236}">
                <a16:creationId xmlns:a16="http://schemas.microsoft.com/office/drawing/2014/main" id="{FD762B74-5FD7-5747-BFE7-DCFE67A75DA0}"/>
              </a:ext>
            </a:extLst>
          </p:cNvPr>
          <p:cNvSpPr/>
          <p:nvPr/>
        </p:nvSpPr>
        <p:spPr>
          <a:xfrm>
            <a:off x="344916" y="4360640"/>
            <a:ext cx="641445" cy="573206"/>
          </a:xfrm>
          <a:prstGeom prst="roundRect">
            <a:avLst/>
          </a:prstGeom>
          <a:solidFill>
            <a:srgbClr val="4A4A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>
                <a:solidFill>
                  <a:srgbClr val="EFE0D3"/>
                </a:solidFill>
                <a:latin typeface="Grandview Display" panose="020B0502040204020203" pitchFamily="34" charset="0"/>
              </a:rPr>
              <a:t>III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C90C07FA-B7B6-8D4B-80DC-D6DD80422069}"/>
              </a:ext>
            </a:extLst>
          </p:cNvPr>
          <p:cNvSpPr txBox="1"/>
          <p:nvPr/>
        </p:nvSpPr>
        <p:spPr>
          <a:xfrm>
            <a:off x="995548" y="187679"/>
            <a:ext cx="55299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400" b="1">
                <a:latin typeface="Grandview Display" panose="020B0502040204020203" pitchFamily="34" charset="0"/>
              </a:rPr>
              <a:t>Plan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A8F74712-03DA-1827-E1D6-B009EB62B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2B550-C319-0B46-9785-DCF4605D9AAA}" type="slidenum">
              <a:rPr lang="fr-FR" smtClean="0"/>
              <a:t>12</a:t>
            </a:fld>
            <a:endParaRPr lang="fr-FR"/>
          </a:p>
        </p:txBody>
      </p:sp>
      <p:pic>
        <p:nvPicPr>
          <p:cNvPr id="9" name="Image 8" descr="Une image contenant bâtiment, plein air, colonnade&#10;&#10;Description générée automatiquement">
            <a:extLst>
              <a:ext uri="{FF2B5EF4-FFF2-40B4-BE49-F238E27FC236}">
                <a16:creationId xmlns:a16="http://schemas.microsoft.com/office/drawing/2014/main" id="{E98E3704-3D02-31F7-B899-C5E1B53497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968991"/>
            <a:ext cx="5662250" cy="3990791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softEdge rad="45584"/>
          </a:effectLst>
        </p:spPr>
      </p:pic>
    </p:spTree>
    <p:extLst>
      <p:ext uri="{BB962C8B-B14F-4D97-AF65-F5344CB8AC3E}">
        <p14:creationId xmlns:p14="http://schemas.microsoft.com/office/powerpoint/2010/main" val="19491930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0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AEA7BAE0-3DD9-CA45-877B-E99156AC215D}"/>
              </a:ext>
            </a:extLst>
          </p:cNvPr>
          <p:cNvSpPr/>
          <p:nvPr/>
        </p:nvSpPr>
        <p:spPr>
          <a:xfrm>
            <a:off x="0" y="6100549"/>
            <a:ext cx="12192000" cy="757451"/>
          </a:xfrm>
          <a:prstGeom prst="rect">
            <a:avLst/>
          </a:prstGeom>
          <a:solidFill>
            <a:srgbClr val="1113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3A7D1B65-52A9-360F-D529-1E18AD3A01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2B550-C319-0B46-9785-DCF4605D9AAA}" type="slidenum">
              <a:rPr lang="fr-FR" smtClean="0"/>
              <a:t>13</a:t>
            </a:fld>
            <a:endParaRPr lang="fr-FR"/>
          </a:p>
        </p:txBody>
      </p:sp>
      <p:sp>
        <p:nvSpPr>
          <p:cNvPr id="10" name="Rectangle : avec coin arrondi 9">
            <a:extLst>
              <a:ext uri="{FF2B5EF4-FFF2-40B4-BE49-F238E27FC236}">
                <a16:creationId xmlns:a16="http://schemas.microsoft.com/office/drawing/2014/main" id="{4881E368-3C11-8A6A-99E4-364420975147}"/>
              </a:ext>
            </a:extLst>
          </p:cNvPr>
          <p:cNvSpPr/>
          <p:nvPr/>
        </p:nvSpPr>
        <p:spPr>
          <a:xfrm>
            <a:off x="0" y="0"/>
            <a:ext cx="595950" cy="678426"/>
          </a:xfrm>
          <a:prstGeom prst="round1Rect">
            <a:avLst/>
          </a:prstGeom>
          <a:solidFill>
            <a:srgbClr val="EFE0D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i="1">
                <a:solidFill>
                  <a:srgbClr val="111325"/>
                </a:solidFill>
                <a:latin typeface="Grandview Display" panose="020B0502040204020203" pitchFamily="34" charset="0"/>
              </a:rPr>
              <a:t>2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716EB778-2152-585D-C022-52F6304DD9AD}"/>
              </a:ext>
            </a:extLst>
          </p:cNvPr>
          <p:cNvSpPr txBox="1"/>
          <p:nvPr/>
        </p:nvSpPr>
        <p:spPr>
          <a:xfrm>
            <a:off x="2010916" y="330265"/>
            <a:ext cx="817016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3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randview Display" panose="020B0502040204020203" pitchFamily="34" charset="0"/>
                <a:ea typeface="+mn-ea"/>
                <a:cs typeface="+mn-cs"/>
              </a:rPr>
              <a:t>Mise en forme des données</a:t>
            </a: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3C6D33B2-54A7-A2E2-B211-F2F5CBFE11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0330" y="1931816"/>
            <a:ext cx="10541464" cy="2823103"/>
          </a:xfrm>
          <a:ln>
            <a:noFill/>
          </a:ln>
        </p:spPr>
        <p:txBody>
          <a:bodyPr vert="horz" lIns="91440" tIns="45720" rIns="91440" bIns="45720" rtlCol="0" anchor="t">
            <a:noAutofit/>
          </a:bodyPr>
          <a:lstStyle/>
          <a:p>
            <a:pPr marL="0" indent="0" algn="just">
              <a:lnSpc>
                <a:spcPct val="120000"/>
              </a:lnSpc>
              <a:buNone/>
            </a:pPr>
            <a:r>
              <a:rPr lang="fr-FR" sz="1900">
                <a:solidFill>
                  <a:srgbClr val="121426"/>
                </a:solidFill>
                <a:latin typeface="Grandview Display" panose="020B0502040204020203" pitchFamily="34" charset="0"/>
                <a:cs typeface="Times" pitchFamily="2" charset="0"/>
              </a:rPr>
              <a:t>Juridiction d’origine de la décision de renvoi n’est indiquée dans la base de données que pour </a:t>
            </a:r>
            <a:r>
              <a:rPr lang="fr-FR" sz="1900" b="1">
                <a:solidFill>
                  <a:srgbClr val="121426"/>
                </a:solidFill>
                <a:latin typeface="Grandview Display" panose="020B0502040204020203" pitchFamily="34" charset="0"/>
                <a:cs typeface="Times" pitchFamily="2" charset="0"/>
              </a:rPr>
              <a:t>¼ des décisions du Conseil Constitutionnel </a:t>
            </a:r>
          </a:p>
          <a:p>
            <a:pPr marL="0" indent="0" algn="just">
              <a:lnSpc>
                <a:spcPct val="120000"/>
              </a:lnSpc>
              <a:buNone/>
            </a:pPr>
            <a:endParaRPr lang="fr-FR" sz="1900" b="1">
              <a:solidFill>
                <a:srgbClr val="121426"/>
              </a:solidFill>
              <a:latin typeface="Grandview Display" panose="020B0502040204020203" pitchFamily="34" charset="0"/>
              <a:cs typeface="Times" pitchFamily="2" charset="0"/>
            </a:endParaRPr>
          </a:p>
          <a:p>
            <a:pPr marL="0" indent="0" algn="just">
              <a:lnSpc>
                <a:spcPct val="120000"/>
              </a:lnSpc>
              <a:buNone/>
            </a:pPr>
            <a:endParaRPr lang="fr-FR" sz="1900" b="1">
              <a:solidFill>
                <a:srgbClr val="121426"/>
              </a:solidFill>
              <a:latin typeface="Grandview Display" panose="020B0502040204020203" pitchFamily="34" charset="0"/>
              <a:cs typeface="Times" pitchFamily="2" charset="0"/>
            </a:endParaRPr>
          </a:p>
          <a:p>
            <a:pPr marL="0" indent="0" algn="just">
              <a:lnSpc>
                <a:spcPct val="120000"/>
              </a:lnSpc>
              <a:buNone/>
            </a:pPr>
            <a:r>
              <a:rPr lang="fr-FR" sz="1900">
                <a:solidFill>
                  <a:srgbClr val="121426"/>
                </a:solidFill>
                <a:latin typeface="Grandview Display" panose="020B0502040204020203" pitchFamily="34" charset="0"/>
                <a:cs typeface="Times" pitchFamily="2" charset="0"/>
              </a:rPr>
              <a:t>→Analyse de manière </a:t>
            </a:r>
            <a:r>
              <a:rPr lang="fr-FR" sz="1900" b="1">
                <a:solidFill>
                  <a:srgbClr val="121426"/>
                </a:solidFill>
                <a:latin typeface="Grandview Display" panose="020B0502040204020203" pitchFamily="34" charset="0"/>
                <a:cs typeface="Times" pitchFamily="2" charset="0"/>
              </a:rPr>
              <a:t>indépendante</a:t>
            </a:r>
            <a:r>
              <a:rPr lang="fr-FR" sz="1900">
                <a:solidFill>
                  <a:srgbClr val="121426"/>
                </a:solidFill>
                <a:latin typeface="Grandview Display" panose="020B0502040204020203" pitchFamily="34" charset="0"/>
                <a:cs typeface="Times" pitchFamily="2" charset="0"/>
              </a:rPr>
              <a:t> de l’ensemble des décisions</a:t>
            </a:r>
          </a:p>
          <a:p>
            <a:pPr marL="0" indent="0" algn="just">
              <a:lnSpc>
                <a:spcPct val="120000"/>
              </a:lnSpc>
              <a:buNone/>
            </a:pPr>
            <a:r>
              <a:rPr lang="fr-FR" sz="1900">
                <a:solidFill>
                  <a:srgbClr val="121426"/>
                </a:solidFill>
                <a:latin typeface="Grandview Display" panose="020B0502040204020203" pitchFamily="34" charset="0"/>
                <a:cs typeface="Cordia New"/>
              </a:rPr>
              <a:t>→Suppression de la colonne « ORIGINE»</a:t>
            </a:r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3656AD07-F87B-F9BF-C5F0-C4C9E0ED82A3}"/>
              </a:ext>
            </a:extLst>
          </p:cNvPr>
          <p:cNvSpPr/>
          <p:nvPr/>
        </p:nvSpPr>
        <p:spPr>
          <a:xfrm>
            <a:off x="161858" y="1697846"/>
            <a:ext cx="11434192" cy="384156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0000"/>
              </a:solidFill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1A69A671-CFF0-B8D2-C021-ADD04A0C56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0573" b="15092"/>
          <a:stretch/>
        </p:blipFill>
        <p:spPr>
          <a:xfrm>
            <a:off x="490330" y="2825059"/>
            <a:ext cx="10757851" cy="641529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CB2A3A43-22FE-22D1-8978-8C9C5A7C64C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79" t="29955" r="39273" b="31853"/>
          <a:stretch/>
        </p:blipFill>
        <p:spPr>
          <a:xfrm>
            <a:off x="595950" y="4687447"/>
            <a:ext cx="10541464" cy="362787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783B0C8B-4494-8D3F-B2FF-14FD58A46DC3}"/>
              </a:ext>
            </a:extLst>
          </p:cNvPr>
          <p:cNvSpPr txBox="1"/>
          <p:nvPr/>
        </p:nvSpPr>
        <p:spPr>
          <a:xfrm>
            <a:off x="490330" y="1274414"/>
            <a:ext cx="44601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>
                <a:latin typeface="Grandview Display" panose="020B0502040204020203" pitchFamily="34" charset="0"/>
              </a:rPr>
              <a:t>1. Lien entre les décisions</a:t>
            </a:r>
          </a:p>
        </p:txBody>
      </p:sp>
    </p:spTree>
    <p:extLst>
      <p:ext uri="{BB962C8B-B14F-4D97-AF65-F5344CB8AC3E}">
        <p14:creationId xmlns:p14="http://schemas.microsoft.com/office/powerpoint/2010/main" val="42684961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0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AEA7BAE0-3DD9-CA45-877B-E99156AC215D}"/>
              </a:ext>
            </a:extLst>
          </p:cNvPr>
          <p:cNvSpPr/>
          <p:nvPr/>
        </p:nvSpPr>
        <p:spPr>
          <a:xfrm>
            <a:off x="0" y="6100549"/>
            <a:ext cx="12192000" cy="757451"/>
          </a:xfrm>
          <a:prstGeom prst="rect">
            <a:avLst/>
          </a:prstGeom>
          <a:solidFill>
            <a:srgbClr val="1113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3A7D1B65-52A9-360F-D529-1E18AD3A01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2B550-C319-0B46-9785-DCF4605D9AAA}" type="slidenum">
              <a:rPr lang="fr-FR" smtClean="0"/>
              <a:t>14</a:t>
            </a:fld>
            <a:endParaRPr lang="fr-FR"/>
          </a:p>
        </p:txBody>
      </p:sp>
      <p:sp>
        <p:nvSpPr>
          <p:cNvPr id="10" name="Rectangle : avec coin arrondi 9">
            <a:extLst>
              <a:ext uri="{FF2B5EF4-FFF2-40B4-BE49-F238E27FC236}">
                <a16:creationId xmlns:a16="http://schemas.microsoft.com/office/drawing/2014/main" id="{4881E368-3C11-8A6A-99E4-364420975147}"/>
              </a:ext>
            </a:extLst>
          </p:cNvPr>
          <p:cNvSpPr/>
          <p:nvPr/>
        </p:nvSpPr>
        <p:spPr>
          <a:xfrm>
            <a:off x="0" y="0"/>
            <a:ext cx="595950" cy="678426"/>
          </a:xfrm>
          <a:prstGeom prst="round1Rect">
            <a:avLst/>
          </a:prstGeom>
          <a:solidFill>
            <a:srgbClr val="EFE0D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i="1">
                <a:solidFill>
                  <a:srgbClr val="111325"/>
                </a:solidFill>
                <a:latin typeface="Grandview Display" panose="020B0502040204020203" pitchFamily="34" charset="0"/>
              </a:rPr>
              <a:t>2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716EB778-2152-585D-C022-52F6304DD9AD}"/>
              </a:ext>
            </a:extLst>
          </p:cNvPr>
          <p:cNvSpPr txBox="1"/>
          <p:nvPr/>
        </p:nvSpPr>
        <p:spPr>
          <a:xfrm>
            <a:off x="2010916" y="330265"/>
            <a:ext cx="817016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3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randview Display" panose="020B0502040204020203" pitchFamily="34" charset="0"/>
                <a:ea typeface="+mn-ea"/>
                <a:cs typeface="+mn-cs"/>
              </a:rPr>
              <a:t>Mise en forme des données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783B0C8B-4494-8D3F-B2FF-14FD58A46DC3}"/>
              </a:ext>
            </a:extLst>
          </p:cNvPr>
          <p:cNvSpPr txBox="1"/>
          <p:nvPr/>
        </p:nvSpPr>
        <p:spPr>
          <a:xfrm>
            <a:off x="490330" y="1274414"/>
            <a:ext cx="44601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>
                <a:latin typeface="Grandview Display" panose="020B0502040204020203" pitchFamily="34" charset="0"/>
              </a:rPr>
              <a:t>2. Uniformisation des décisions  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176429B7-C3B0-E3A3-E87E-9838ECD71A53}"/>
              </a:ext>
            </a:extLst>
          </p:cNvPr>
          <p:cNvSpPr txBox="1"/>
          <p:nvPr/>
        </p:nvSpPr>
        <p:spPr>
          <a:xfrm>
            <a:off x="128146" y="4247350"/>
            <a:ext cx="40258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>
                <a:latin typeface="Grandview Display" panose="020B0502040204020203" pitchFamily="34" charset="0"/>
              </a:rPr>
              <a:t>Pour chaque juridiction nombre trop important de solutions possibles  </a:t>
            </a:r>
          </a:p>
          <a:p>
            <a:r>
              <a:rPr lang="fr-FR">
                <a:latin typeface="Grandview Display" panose="020B0502040204020203" pitchFamily="34" charset="0"/>
              </a:rPr>
              <a:t>         ⇨</a:t>
            </a:r>
            <a:r>
              <a:rPr lang="fr-FR" b="1">
                <a:latin typeface="Grandview Display" panose="020B0502040204020203" pitchFamily="34" charset="0"/>
              </a:rPr>
              <a:t>Peu lisible </a:t>
            </a:r>
          </a:p>
          <a:p>
            <a:endParaRPr lang="fr-FR"/>
          </a:p>
        </p:txBody>
      </p:sp>
      <p:sp>
        <p:nvSpPr>
          <p:cNvPr id="26" name="Flèche vers la droite 25">
            <a:extLst>
              <a:ext uri="{FF2B5EF4-FFF2-40B4-BE49-F238E27FC236}">
                <a16:creationId xmlns:a16="http://schemas.microsoft.com/office/drawing/2014/main" id="{F0AC98B1-2781-166D-E18E-7A1B8599DFA4}"/>
              </a:ext>
            </a:extLst>
          </p:cNvPr>
          <p:cNvSpPr/>
          <p:nvPr/>
        </p:nvSpPr>
        <p:spPr>
          <a:xfrm>
            <a:off x="4257206" y="2421063"/>
            <a:ext cx="3797300" cy="578037"/>
          </a:xfrm>
          <a:prstGeom prst="rightArrow">
            <a:avLst/>
          </a:prstGeom>
          <a:solidFill>
            <a:schemeClr val="tx2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989B484B-F953-76E2-757E-68D535D1709C}"/>
              </a:ext>
            </a:extLst>
          </p:cNvPr>
          <p:cNvSpPr txBox="1"/>
          <p:nvPr/>
        </p:nvSpPr>
        <p:spPr>
          <a:xfrm>
            <a:off x="3760791" y="3059668"/>
            <a:ext cx="4670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>
                <a:latin typeface="Grandview Display" panose="020B0502040204020203" pitchFamily="34" charset="0"/>
              </a:rPr>
              <a:t>Simplification en regroupant les solutions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CAF26F05-4327-BD02-C9FE-AD98DB9944C7}"/>
              </a:ext>
            </a:extLst>
          </p:cNvPr>
          <p:cNvSpPr txBox="1"/>
          <p:nvPr/>
        </p:nvSpPr>
        <p:spPr>
          <a:xfrm>
            <a:off x="8258786" y="4102239"/>
            <a:ext cx="48223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fr-FR">
                <a:latin typeface="Grandview Display" panose="020B0502040204020203" pitchFamily="34" charset="0"/>
              </a:rPr>
              <a:t>Réduction des catégories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fr-FR">
                <a:latin typeface="Grandview Display" panose="020B0502040204020203" pitchFamily="34" charset="0"/>
              </a:rPr>
              <a:t>Utilisation de la fonction ‘replace()’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fr-FR">
                <a:latin typeface="Grandview Display" panose="020B0502040204020203" pitchFamily="34" charset="0"/>
              </a:rPr>
              <a:t>Facilite l’analyse des données  </a:t>
            </a:r>
            <a:endParaRPr lang="fr-FR"/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627EEE92-26DA-7E9D-6421-6E2E6CBE5492}"/>
              </a:ext>
            </a:extLst>
          </p:cNvPr>
          <p:cNvSpPr txBox="1"/>
          <p:nvPr/>
        </p:nvSpPr>
        <p:spPr>
          <a:xfrm>
            <a:off x="68747" y="1730829"/>
            <a:ext cx="38506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i="1">
                <a:latin typeface="Grandview Display" panose="020B0502040204020203" pitchFamily="34" charset="0"/>
              </a:rPr>
              <a:t>Exemple solutions Conseil Constitutionnel</a:t>
            </a:r>
            <a:endParaRPr sz="1400" i="1">
              <a:latin typeface="Grandview Display" panose="020B0502040204020203" pitchFamily="34" charset="0"/>
            </a:endParaRPr>
          </a:p>
        </p:txBody>
      </p:sp>
      <p:pic>
        <p:nvPicPr>
          <p:cNvPr id="33" name="Image 32" descr="Une image contenant texte&#10;&#10;Description générée automatiquement">
            <a:extLst>
              <a:ext uri="{FF2B5EF4-FFF2-40B4-BE49-F238E27FC236}">
                <a16:creationId xmlns:a16="http://schemas.microsoft.com/office/drawing/2014/main" id="{08C371C1-B3AE-A569-0295-EA0633B52C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47" y="2069660"/>
            <a:ext cx="3899375" cy="2036227"/>
          </a:xfrm>
          <a:prstGeom prst="rect">
            <a:avLst/>
          </a:prstGeom>
        </p:spPr>
      </p:pic>
      <p:pic>
        <p:nvPicPr>
          <p:cNvPr id="39" name="Image 38" descr="Une image contenant texte&#10;&#10;Description générée automatiquement">
            <a:extLst>
              <a:ext uri="{FF2B5EF4-FFF2-40B4-BE49-F238E27FC236}">
                <a16:creationId xmlns:a16="http://schemas.microsoft.com/office/drawing/2014/main" id="{E48823E1-5191-1353-D724-6171553DC1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8786" y="2387324"/>
            <a:ext cx="3832581" cy="1106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9816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0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AEA7BAE0-3DD9-CA45-877B-E99156AC215D}"/>
              </a:ext>
            </a:extLst>
          </p:cNvPr>
          <p:cNvSpPr/>
          <p:nvPr/>
        </p:nvSpPr>
        <p:spPr>
          <a:xfrm>
            <a:off x="0" y="6100549"/>
            <a:ext cx="12192000" cy="757451"/>
          </a:xfrm>
          <a:prstGeom prst="rect">
            <a:avLst/>
          </a:prstGeom>
          <a:solidFill>
            <a:srgbClr val="1113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3A7D1B65-52A9-360F-D529-1E18AD3A01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2B550-C319-0B46-9785-DCF4605D9AAA}" type="slidenum">
              <a:rPr lang="fr-FR" smtClean="0"/>
              <a:t>15</a:t>
            </a:fld>
            <a:endParaRPr lang="fr-FR"/>
          </a:p>
        </p:txBody>
      </p:sp>
      <p:sp>
        <p:nvSpPr>
          <p:cNvPr id="10" name="Rectangle : avec coin arrondi 9">
            <a:extLst>
              <a:ext uri="{FF2B5EF4-FFF2-40B4-BE49-F238E27FC236}">
                <a16:creationId xmlns:a16="http://schemas.microsoft.com/office/drawing/2014/main" id="{4881E368-3C11-8A6A-99E4-364420975147}"/>
              </a:ext>
            </a:extLst>
          </p:cNvPr>
          <p:cNvSpPr/>
          <p:nvPr/>
        </p:nvSpPr>
        <p:spPr>
          <a:xfrm>
            <a:off x="0" y="0"/>
            <a:ext cx="595950" cy="678426"/>
          </a:xfrm>
          <a:prstGeom prst="round1Rect">
            <a:avLst/>
          </a:prstGeom>
          <a:solidFill>
            <a:srgbClr val="EFE0D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i="1">
                <a:solidFill>
                  <a:srgbClr val="111325"/>
                </a:solidFill>
                <a:latin typeface="Grandview Display" panose="020B0502040204020203" pitchFamily="34" charset="0"/>
              </a:rPr>
              <a:t>2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716EB778-2152-585D-C022-52F6304DD9AD}"/>
              </a:ext>
            </a:extLst>
          </p:cNvPr>
          <p:cNvSpPr txBox="1"/>
          <p:nvPr/>
        </p:nvSpPr>
        <p:spPr>
          <a:xfrm>
            <a:off x="2010916" y="330265"/>
            <a:ext cx="817016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3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randview Display" panose="020B0502040204020203" pitchFamily="34" charset="0"/>
                <a:ea typeface="+mn-ea"/>
                <a:cs typeface="+mn-cs"/>
              </a:rPr>
              <a:t>Mise en forme des données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783B0C8B-4494-8D3F-B2FF-14FD58A46DC3}"/>
              </a:ext>
            </a:extLst>
          </p:cNvPr>
          <p:cNvSpPr txBox="1"/>
          <p:nvPr/>
        </p:nvSpPr>
        <p:spPr>
          <a:xfrm>
            <a:off x="297975" y="1340072"/>
            <a:ext cx="44601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>
                <a:latin typeface="Grandview Display" panose="020B0502040204020203" pitchFamily="34" charset="0"/>
              </a:rPr>
              <a:t>3. Répartition des décisions 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989B484B-F953-76E2-757E-68D535D1709C}"/>
              </a:ext>
            </a:extLst>
          </p:cNvPr>
          <p:cNvSpPr txBox="1"/>
          <p:nvPr/>
        </p:nvSpPr>
        <p:spPr>
          <a:xfrm>
            <a:off x="-1" y="2820776"/>
            <a:ext cx="59653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u="none" strike="noStrike">
                <a:solidFill>
                  <a:srgbClr val="000000"/>
                </a:solidFill>
                <a:effectLst/>
                <a:latin typeface="Grandview Display" panose="020B0502040204020203" pitchFamily="34" charset="0"/>
              </a:rPr>
              <a:t>A</a:t>
            </a:r>
            <a:r>
              <a:rPr lang="fr-FR" b="0" u="none" strike="noStrike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f</a:t>
            </a:r>
            <a:r>
              <a:rPr lang="fr-FR" b="0" i="0" u="none" strike="noStrike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ficher des graphiques indiquant la répartition des décisions </a:t>
            </a:r>
            <a:r>
              <a:rPr lang="fr-FR" b="1" i="0" u="none" strike="noStrike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par solution</a:t>
            </a:r>
            <a:r>
              <a:rPr lang="fr-FR" b="0" i="0" u="none" strike="noStrike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et </a:t>
            </a:r>
            <a:r>
              <a:rPr lang="fr-FR" b="1" i="0" u="none" strike="noStrike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par matière pour chaque juridiction.</a:t>
            </a:r>
            <a:endParaRPr lang="fr-FR" b="1" i="1">
              <a:latin typeface="Grandview Display" panose="020B0502040204020203" pitchFamily="34" charset="0"/>
            </a:endParaRP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8B17BC8B-A0A3-AEBF-1A1B-BAFCF4BD11A7}"/>
              </a:ext>
            </a:extLst>
          </p:cNvPr>
          <p:cNvSpPr/>
          <p:nvPr/>
        </p:nvSpPr>
        <p:spPr>
          <a:xfrm>
            <a:off x="65314" y="2684208"/>
            <a:ext cx="5965371" cy="1236106"/>
          </a:xfrm>
          <a:prstGeom prst="roundRect">
            <a:avLst/>
          </a:prstGeom>
          <a:solidFill>
            <a:srgbClr val="BEB5B1">
              <a:alpha val="12789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0000"/>
              </a:solidFill>
            </a:endParaRPr>
          </a:p>
        </p:txBody>
      </p:sp>
      <p:sp>
        <p:nvSpPr>
          <p:cNvPr id="4" name="Flèche vers la droite 3">
            <a:extLst>
              <a:ext uri="{FF2B5EF4-FFF2-40B4-BE49-F238E27FC236}">
                <a16:creationId xmlns:a16="http://schemas.microsoft.com/office/drawing/2014/main" id="{074A58DC-E0C9-3407-1E7B-E57722B5AA32}"/>
              </a:ext>
            </a:extLst>
          </p:cNvPr>
          <p:cNvSpPr/>
          <p:nvPr/>
        </p:nvSpPr>
        <p:spPr>
          <a:xfrm>
            <a:off x="6096000" y="2894820"/>
            <a:ext cx="2332892" cy="615553"/>
          </a:xfrm>
          <a:prstGeom prst="rightArrow">
            <a:avLst/>
          </a:prstGeom>
          <a:solidFill>
            <a:srgbClr val="1B1C39"/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12" name="Zoom de diapositive 11">
                <a:extLst>
                  <a:ext uri="{FF2B5EF4-FFF2-40B4-BE49-F238E27FC236}">
                    <a16:creationId xmlns:a16="http://schemas.microsoft.com/office/drawing/2014/main" id="{AA0FB4F5-8741-1E4E-5D8D-506EA99E195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60526602"/>
                  </p:ext>
                </p:extLst>
              </p:nvPr>
            </p:nvGraphicFramePr>
            <p:xfrm>
              <a:off x="8657084" y="2405384"/>
              <a:ext cx="3048000" cy="1714500"/>
            </p:xfrm>
            <a:graphic>
              <a:graphicData uri="http://schemas.microsoft.com/office/powerpoint/2016/slidezoom">
                <pslz:sldZm>
                  <pslz:sldZmObj sldId="401" cId="678859466">
                    <pslz:zmPr id="{BABAF504-44BC-5D4F-80D2-6BFA8F6EC588}" returnToParent="0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12" name="Zoom de diapositive 11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AA0FB4F5-8741-1E4E-5D8D-506EA99E195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657084" y="2405384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sp>
        <p:nvSpPr>
          <p:cNvPr id="15" name="ZoneTexte 14">
            <a:extLst>
              <a:ext uri="{FF2B5EF4-FFF2-40B4-BE49-F238E27FC236}">
                <a16:creationId xmlns:a16="http://schemas.microsoft.com/office/drawing/2014/main" id="{B8AEB5BC-1CB2-02AF-32BA-A49EE573C11C}"/>
              </a:ext>
            </a:extLst>
          </p:cNvPr>
          <p:cNvSpPr txBox="1"/>
          <p:nvPr/>
        </p:nvSpPr>
        <p:spPr>
          <a:xfrm>
            <a:off x="7845875" y="1780873"/>
            <a:ext cx="4670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>
                <a:latin typeface="Grandview Display" panose="020B0502040204020203" pitchFamily="34" charset="0"/>
              </a:rPr>
              <a:t>Création des graphiques </a:t>
            </a:r>
          </a:p>
        </p:txBody>
      </p:sp>
    </p:spTree>
    <p:extLst>
      <p:ext uri="{BB962C8B-B14F-4D97-AF65-F5344CB8AC3E}">
        <p14:creationId xmlns:p14="http://schemas.microsoft.com/office/powerpoint/2010/main" val="42081136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1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0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AEA7BAE0-3DD9-CA45-877B-E99156AC215D}"/>
              </a:ext>
            </a:extLst>
          </p:cNvPr>
          <p:cNvSpPr/>
          <p:nvPr/>
        </p:nvSpPr>
        <p:spPr>
          <a:xfrm>
            <a:off x="0" y="6100549"/>
            <a:ext cx="12192000" cy="757451"/>
          </a:xfrm>
          <a:prstGeom prst="rect">
            <a:avLst/>
          </a:prstGeom>
          <a:solidFill>
            <a:srgbClr val="1113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3A7D1B65-52A9-360F-D529-1E18AD3A01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2B550-C319-0B46-9785-DCF4605D9AAA}" type="slidenum">
              <a:rPr lang="fr-FR" smtClean="0"/>
              <a:t>16</a:t>
            </a:fld>
            <a:endParaRPr lang="fr-FR"/>
          </a:p>
        </p:txBody>
      </p:sp>
      <p:sp>
        <p:nvSpPr>
          <p:cNvPr id="10" name="Rectangle : avec coin arrondi 9">
            <a:extLst>
              <a:ext uri="{FF2B5EF4-FFF2-40B4-BE49-F238E27FC236}">
                <a16:creationId xmlns:a16="http://schemas.microsoft.com/office/drawing/2014/main" id="{4881E368-3C11-8A6A-99E4-364420975147}"/>
              </a:ext>
            </a:extLst>
          </p:cNvPr>
          <p:cNvSpPr/>
          <p:nvPr/>
        </p:nvSpPr>
        <p:spPr>
          <a:xfrm>
            <a:off x="0" y="0"/>
            <a:ext cx="595950" cy="678426"/>
          </a:xfrm>
          <a:prstGeom prst="round1Rect">
            <a:avLst/>
          </a:prstGeom>
          <a:solidFill>
            <a:srgbClr val="EFE0D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i="1">
                <a:solidFill>
                  <a:srgbClr val="111325"/>
                </a:solidFill>
                <a:latin typeface="Grandview Display" panose="020B0502040204020203" pitchFamily="34" charset="0"/>
              </a:rPr>
              <a:t>2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F2B3CC8F-18BE-89ED-4B8A-5497F6DD016E}"/>
              </a:ext>
            </a:extLst>
          </p:cNvPr>
          <p:cNvSpPr txBox="1"/>
          <p:nvPr/>
        </p:nvSpPr>
        <p:spPr>
          <a:xfrm>
            <a:off x="2933466" y="3661929"/>
            <a:ext cx="607301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Courier New" panose="02070309020205020404" pitchFamily="49" charset="0"/>
              <a:buChar char="o"/>
            </a:pPr>
            <a:r>
              <a:rPr lang="fr-FR" b="1" i="0" u="none" strike="noStrike">
                <a:effectLst/>
                <a:latin typeface="Grandview Display" panose="020B0502040204020203" pitchFamily="34" charset="0"/>
              </a:rPr>
              <a:t>value_counts() </a:t>
            </a:r>
            <a:r>
              <a:rPr lang="fr-FR" i="0" u="none" strike="noStrike">
                <a:effectLst/>
                <a:latin typeface="Grandview Display" panose="020B0502040204020203" pitchFamily="34" charset="0"/>
              </a:rPr>
              <a:t>: compter nombre de solutions de chaque type</a:t>
            </a:r>
          </a:p>
          <a:p>
            <a:pPr algn="just"/>
            <a:endParaRPr lang="fr-FR" i="1" u="sng" strike="noStrike">
              <a:effectLst/>
              <a:latin typeface="Grandview Display" panose="020B0502040204020203" pitchFamily="34" charset="0"/>
            </a:endParaRPr>
          </a:p>
          <a:p>
            <a:pPr marL="285750" indent="-285750" algn="just">
              <a:buFont typeface="Courier New" panose="02070309020205020404" pitchFamily="49" charset="0"/>
              <a:buChar char="o"/>
            </a:pPr>
            <a:r>
              <a:rPr lang="fr-FR" b="1" i="0" u="none" strike="noStrike">
                <a:effectLst/>
                <a:latin typeface="Grandview Display" panose="020B0502040204020203" pitchFamily="34" charset="0"/>
              </a:rPr>
              <a:t>reindex() </a:t>
            </a:r>
            <a:r>
              <a:rPr lang="fr-FR" i="0" u="none" strike="noStrike">
                <a:effectLst/>
                <a:latin typeface="Grandview Display" panose="020B0502040204020203" pitchFamily="34" charset="0"/>
              </a:rPr>
              <a:t>: réordonner les résultats</a:t>
            </a:r>
          </a:p>
          <a:p>
            <a:pPr algn="just"/>
            <a:endParaRPr lang="fr-FR" i="0" u="none" strike="noStrike">
              <a:effectLst/>
              <a:latin typeface="Grandview Display" panose="020B0502040204020203" pitchFamily="34" charset="0"/>
            </a:endParaRPr>
          </a:p>
          <a:p>
            <a:pPr marL="285750" indent="-285750" algn="just">
              <a:buFont typeface="Courier New" panose="02070309020205020404" pitchFamily="49" charset="0"/>
              <a:buChar char="o"/>
            </a:pPr>
            <a:r>
              <a:rPr lang="fr-FR" b="1" i="0" u="none" strike="noStrike">
                <a:effectLst/>
                <a:latin typeface="Grandview Display" panose="020B0502040204020203" pitchFamily="34" charset="0"/>
              </a:rPr>
              <a:t>P</a:t>
            </a:r>
            <a:r>
              <a:rPr lang="fr-FR" b="1">
                <a:latin typeface="Grandview Display" panose="020B0502040204020203" pitchFamily="34" charset="0"/>
              </a:rPr>
              <a:t>lot.pie()</a:t>
            </a:r>
            <a:r>
              <a:rPr lang="fr-FR" i="0" u="none" strike="noStrike">
                <a:effectLst/>
                <a:latin typeface="Grandview Display" panose="020B0502040204020203" pitchFamily="34" charset="0"/>
              </a:rPr>
              <a:t>→tracer le graphique circulaire à partir de l'objet </a:t>
            </a:r>
            <a:r>
              <a:rPr lang="fr-FR">
                <a:latin typeface="Grandview Display" panose="020B0502040204020203" pitchFamily="34" charset="0"/>
              </a:rPr>
              <a:t>Series</a:t>
            </a:r>
            <a:r>
              <a:rPr lang="fr-FR" i="0" u="none" strike="noStrike">
                <a:effectLst/>
                <a:latin typeface="Grandview Display" panose="020B0502040204020203" pitchFamily="34" charset="0"/>
              </a:rPr>
              <a:t> obtenu avant</a:t>
            </a:r>
            <a:endParaRPr lang="fr-FR" i="1">
              <a:latin typeface="Grandview Display" panose="020B0502040204020203" pitchFamily="34" charset="0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6723E60E-47CE-0414-5FA1-C2B46B57514F}"/>
              </a:ext>
            </a:extLst>
          </p:cNvPr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90267" y="1164746"/>
            <a:ext cx="11811465" cy="2135631"/>
          </a:xfrm>
          <a:prstGeom prst="rect">
            <a:avLst/>
          </a:prstGeom>
        </p:spPr>
      </p:pic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ECA1CEC8-B566-919F-5B23-0ABD44E25590}"/>
              </a:ext>
            </a:extLst>
          </p:cNvPr>
          <p:cNvSpPr/>
          <p:nvPr/>
        </p:nvSpPr>
        <p:spPr>
          <a:xfrm>
            <a:off x="2602525" y="3434269"/>
            <a:ext cx="6656009" cy="2583328"/>
          </a:xfrm>
          <a:prstGeom prst="roundRect">
            <a:avLst/>
          </a:prstGeom>
          <a:solidFill>
            <a:srgbClr val="BEB5B1">
              <a:alpha val="12789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0000"/>
              </a:solidFill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29A5041F-2B7B-7FA2-A4CF-57C3FF09A0AE}"/>
              </a:ext>
            </a:extLst>
          </p:cNvPr>
          <p:cNvSpPr txBox="1"/>
          <p:nvPr/>
        </p:nvSpPr>
        <p:spPr>
          <a:xfrm>
            <a:off x="1424281" y="628111"/>
            <a:ext cx="103535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>
                <a:latin typeface="Grandview Display" panose="020B0502040204020203" pitchFamily="34" charset="0"/>
              </a:rPr>
              <a:t>Construction  du diagramme de répartition des solutions du Conseil Constitutionnel  </a:t>
            </a:r>
          </a:p>
        </p:txBody>
      </p:sp>
    </p:spTree>
    <p:extLst>
      <p:ext uri="{BB962C8B-B14F-4D97-AF65-F5344CB8AC3E}">
        <p14:creationId xmlns:p14="http://schemas.microsoft.com/office/powerpoint/2010/main" val="6788594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1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0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AEA7BAE0-3DD9-CA45-877B-E99156AC215D}"/>
              </a:ext>
            </a:extLst>
          </p:cNvPr>
          <p:cNvSpPr/>
          <p:nvPr/>
        </p:nvSpPr>
        <p:spPr>
          <a:xfrm>
            <a:off x="0" y="6100549"/>
            <a:ext cx="12192000" cy="757451"/>
          </a:xfrm>
          <a:prstGeom prst="rect">
            <a:avLst/>
          </a:prstGeom>
          <a:solidFill>
            <a:srgbClr val="1113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3A7D1B65-52A9-360F-D529-1E18AD3A01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2B550-C319-0B46-9785-DCF4605D9AAA}" type="slidenum">
              <a:rPr lang="fr-FR" smtClean="0"/>
              <a:t>17</a:t>
            </a:fld>
            <a:endParaRPr lang="fr-FR"/>
          </a:p>
        </p:txBody>
      </p:sp>
      <p:sp>
        <p:nvSpPr>
          <p:cNvPr id="10" name="Rectangle : avec coin arrondi 9">
            <a:extLst>
              <a:ext uri="{FF2B5EF4-FFF2-40B4-BE49-F238E27FC236}">
                <a16:creationId xmlns:a16="http://schemas.microsoft.com/office/drawing/2014/main" id="{4881E368-3C11-8A6A-99E4-364420975147}"/>
              </a:ext>
            </a:extLst>
          </p:cNvPr>
          <p:cNvSpPr/>
          <p:nvPr/>
        </p:nvSpPr>
        <p:spPr>
          <a:xfrm>
            <a:off x="0" y="0"/>
            <a:ext cx="595950" cy="678426"/>
          </a:xfrm>
          <a:prstGeom prst="round1Rect">
            <a:avLst/>
          </a:prstGeom>
          <a:solidFill>
            <a:srgbClr val="EFE0D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i="1">
                <a:solidFill>
                  <a:srgbClr val="111325"/>
                </a:solidFill>
                <a:latin typeface="Grandview Display" panose="020B0502040204020203" pitchFamily="34" charset="0"/>
              </a:rPr>
              <a:t>2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716EB778-2152-585D-C022-52F6304DD9AD}"/>
              </a:ext>
            </a:extLst>
          </p:cNvPr>
          <p:cNvSpPr txBox="1"/>
          <p:nvPr/>
        </p:nvSpPr>
        <p:spPr>
          <a:xfrm>
            <a:off x="2010916" y="330265"/>
            <a:ext cx="817016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3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randview Display" panose="020B0502040204020203" pitchFamily="34" charset="0"/>
                <a:ea typeface="+mn-ea"/>
                <a:cs typeface="+mn-cs"/>
              </a:rPr>
              <a:t>Mise en forme des données</a:t>
            </a:r>
          </a:p>
        </p:txBody>
      </p:sp>
      <p:pic>
        <p:nvPicPr>
          <p:cNvPr id="4" name="Image 3" descr="Une image contenant graphique, diagramme circulaire&#10;&#10;Description générée automatiquement">
            <a:extLst>
              <a:ext uri="{FF2B5EF4-FFF2-40B4-BE49-F238E27FC236}">
                <a16:creationId xmlns:a16="http://schemas.microsoft.com/office/drawing/2014/main" id="{4CCE0567-53D3-2F6C-ECE4-C2ECD6181B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012" t="18221" r="18142" b="9993"/>
          <a:stretch/>
        </p:blipFill>
        <p:spPr>
          <a:xfrm>
            <a:off x="81321" y="1335339"/>
            <a:ext cx="4809441" cy="3010332"/>
          </a:xfrm>
          <a:prstGeom prst="rect">
            <a:avLst/>
          </a:prstGeom>
        </p:spPr>
      </p:pic>
      <p:pic>
        <p:nvPicPr>
          <p:cNvPr id="12" name="Image 11" descr="Une image contenant graphique, diagramme circulaire&#10;&#10;Description générée automatiquement">
            <a:extLst>
              <a:ext uri="{FF2B5EF4-FFF2-40B4-BE49-F238E27FC236}">
                <a16:creationId xmlns:a16="http://schemas.microsoft.com/office/drawing/2014/main" id="{92EC3D5F-6B80-00CF-401C-83D2D15DC5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994" t="12955" r="14225" b="10207"/>
          <a:stretch/>
        </p:blipFill>
        <p:spPr>
          <a:xfrm>
            <a:off x="7175424" y="1270810"/>
            <a:ext cx="4935255" cy="3010332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1AB33897-1935-FA7A-B589-E7B9D54DE951}"/>
              </a:ext>
            </a:extLst>
          </p:cNvPr>
          <p:cNvSpPr txBox="1"/>
          <p:nvPr/>
        </p:nvSpPr>
        <p:spPr>
          <a:xfrm>
            <a:off x="7301240" y="4332390"/>
            <a:ext cx="4935255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fr-FR" sz="1600" i="1">
                <a:latin typeface="Grandview Display"/>
              </a:rPr>
              <a:t>Solutions apportées par le Conseil d’État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CBC60F47-8588-8448-B43B-769E16AEF937}"/>
              </a:ext>
            </a:extLst>
          </p:cNvPr>
          <p:cNvSpPr txBox="1"/>
          <p:nvPr/>
        </p:nvSpPr>
        <p:spPr>
          <a:xfrm>
            <a:off x="81321" y="4396638"/>
            <a:ext cx="4935255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fr-FR" sz="1600" i="1">
                <a:latin typeface="Grandview Display"/>
              </a:rPr>
              <a:t>Solutions apportées par la Cour de cassation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65F6F0D4-31DE-E4AE-C336-211514487861}"/>
                  </a:ext>
                </a:extLst>
              </p:cNvPr>
              <p:cNvSpPr txBox="1"/>
              <p:nvPr/>
            </p:nvSpPr>
            <p:spPr>
              <a:xfrm>
                <a:off x="1262018" y="5128194"/>
                <a:ext cx="994736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fr-FR" sz="1600" b="1" i="1" u="none" strike="noStrike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≅</m:t>
                    </m:r>
                  </m:oMath>
                </a14:m>
                <a:r>
                  <a:rPr lang="fr-FR" sz="1600" b="1" i="0" u="none" strike="noStrike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 1/2 des demandes renvoyées au Conseil Constitutionnel</a:t>
                </a:r>
              </a:p>
            </p:txBody>
          </p:sp>
        </mc:Choice>
        <mc:Fallback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65F6F0D4-31DE-E4AE-C336-2115144878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2018" y="5128194"/>
                <a:ext cx="9947363" cy="338554"/>
              </a:xfrm>
              <a:prstGeom prst="rect">
                <a:avLst/>
              </a:prstGeom>
              <a:blipFill>
                <a:blip r:embed="rId4"/>
                <a:stretch>
                  <a:fillRect t="-3571" b="-2142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 : coins arrondis 17">
            <a:extLst>
              <a:ext uri="{FF2B5EF4-FFF2-40B4-BE49-F238E27FC236}">
                <a16:creationId xmlns:a16="http://schemas.microsoft.com/office/drawing/2014/main" id="{F6B3E844-2979-EF91-E7F3-3F74563CC93F}"/>
              </a:ext>
            </a:extLst>
          </p:cNvPr>
          <p:cNvSpPr/>
          <p:nvPr/>
        </p:nvSpPr>
        <p:spPr>
          <a:xfrm>
            <a:off x="3120594" y="4990993"/>
            <a:ext cx="6433411" cy="615552"/>
          </a:xfrm>
          <a:prstGeom prst="roundRect">
            <a:avLst/>
          </a:prstGeom>
          <a:solidFill>
            <a:srgbClr val="BEB5B1">
              <a:alpha val="12789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24368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1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0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AEA7BAE0-3DD9-CA45-877B-E99156AC215D}"/>
              </a:ext>
            </a:extLst>
          </p:cNvPr>
          <p:cNvSpPr/>
          <p:nvPr/>
        </p:nvSpPr>
        <p:spPr>
          <a:xfrm>
            <a:off x="0" y="6100549"/>
            <a:ext cx="12192000" cy="757451"/>
          </a:xfrm>
          <a:prstGeom prst="rect">
            <a:avLst/>
          </a:prstGeom>
          <a:solidFill>
            <a:srgbClr val="1113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3A7D1B65-52A9-360F-D529-1E18AD3A01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2B550-C319-0B46-9785-DCF4605D9AAA}" type="slidenum">
              <a:rPr lang="fr-FR" smtClean="0"/>
              <a:t>18</a:t>
            </a:fld>
            <a:endParaRPr lang="fr-FR"/>
          </a:p>
        </p:txBody>
      </p:sp>
      <p:sp>
        <p:nvSpPr>
          <p:cNvPr id="10" name="Rectangle : avec coin arrondi 9">
            <a:extLst>
              <a:ext uri="{FF2B5EF4-FFF2-40B4-BE49-F238E27FC236}">
                <a16:creationId xmlns:a16="http://schemas.microsoft.com/office/drawing/2014/main" id="{4881E368-3C11-8A6A-99E4-364420975147}"/>
              </a:ext>
            </a:extLst>
          </p:cNvPr>
          <p:cNvSpPr/>
          <p:nvPr/>
        </p:nvSpPr>
        <p:spPr>
          <a:xfrm>
            <a:off x="0" y="0"/>
            <a:ext cx="595950" cy="678426"/>
          </a:xfrm>
          <a:prstGeom prst="round1Rect">
            <a:avLst/>
          </a:prstGeom>
          <a:solidFill>
            <a:srgbClr val="EFE0D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i="1">
                <a:solidFill>
                  <a:srgbClr val="111325"/>
                </a:solidFill>
                <a:latin typeface="Grandview Display" panose="020B0502040204020203" pitchFamily="34" charset="0"/>
              </a:rPr>
              <a:t>2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716EB778-2152-585D-C022-52F6304DD9AD}"/>
              </a:ext>
            </a:extLst>
          </p:cNvPr>
          <p:cNvSpPr txBox="1"/>
          <p:nvPr/>
        </p:nvSpPr>
        <p:spPr>
          <a:xfrm>
            <a:off x="2010916" y="330265"/>
            <a:ext cx="817016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3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randview Display" panose="020B0502040204020203" pitchFamily="34" charset="0"/>
                <a:ea typeface="+mn-ea"/>
                <a:cs typeface="+mn-cs"/>
              </a:rPr>
              <a:t>Mise en forme des données</a:t>
            </a:r>
          </a:p>
        </p:txBody>
      </p:sp>
      <p:pic>
        <p:nvPicPr>
          <p:cNvPr id="2" name="Image 1" descr="Une image contenant graphique, diagramme circulaire&#10;&#10;Description générée automatiquement">
            <a:extLst>
              <a:ext uri="{FF2B5EF4-FFF2-40B4-BE49-F238E27FC236}">
                <a16:creationId xmlns:a16="http://schemas.microsoft.com/office/drawing/2014/main" id="{49285324-5571-166A-8B99-F5F65342BB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628" r="13941" b="12140"/>
          <a:stretch/>
        </p:blipFill>
        <p:spPr>
          <a:xfrm>
            <a:off x="2809237" y="1288143"/>
            <a:ext cx="6263642" cy="3044310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1D3CF642-0A37-9A38-0A48-D7123C7788C8}"/>
              </a:ext>
            </a:extLst>
          </p:cNvPr>
          <p:cNvSpPr txBox="1"/>
          <p:nvPr/>
        </p:nvSpPr>
        <p:spPr>
          <a:xfrm>
            <a:off x="3473431" y="4332453"/>
            <a:ext cx="4935255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fr-FR" sz="1600" i="1">
                <a:latin typeface="Grandview Display"/>
              </a:rPr>
              <a:t>Solutions apportées par le Conseil Constitutionnel </a:t>
            </a:r>
            <a:endParaRPr sz="1600" i="1">
              <a:latin typeface="Grandview Display" panose="020B0502040204020203" pitchFamily="34" charset="0"/>
            </a:endParaRPr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D8FFC99F-D463-83FB-5247-5C8B4A7F5471}"/>
              </a:ext>
            </a:extLst>
          </p:cNvPr>
          <p:cNvSpPr/>
          <p:nvPr/>
        </p:nvSpPr>
        <p:spPr>
          <a:xfrm>
            <a:off x="1583894" y="4952487"/>
            <a:ext cx="9160306" cy="615552"/>
          </a:xfrm>
          <a:prstGeom prst="roundRect">
            <a:avLst/>
          </a:prstGeom>
          <a:solidFill>
            <a:srgbClr val="BEB5B1">
              <a:alpha val="12789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2C77AF3F-3FCD-8A60-B22B-C10743195C36}"/>
                  </a:ext>
                </a:extLst>
              </p:cNvPr>
              <p:cNvSpPr txBox="1"/>
              <p:nvPr/>
            </p:nvSpPr>
            <p:spPr>
              <a:xfrm>
                <a:off x="1208532" y="5047224"/>
                <a:ext cx="997748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fr-FR" sz="1600" b="1" i="1" u="none" strike="noStrike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≅</m:t>
                    </m:r>
                  </m:oMath>
                </a14:m>
                <a:r>
                  <a:rPr lang="fr-FR" sz="1600" b="1" i="0" u="none" strike="noStrike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 1/4 des demandes renvoyées au Conseil Constitutionnel sont déclarées non-conformes</a:t>
                </a:r>
              </a:p>
            </p:txBody>
          </p:sp>
        </mc:Choice>
        <mc:Fallback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2C77AF3F-3FCD-8A60-B22B-C10743195C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8532" y="5047224"/>
                <a:ext cx="9977482" cy="338554"/>
              </a:xfrm>
              <a:prstGeom prst="rect">
                <a:avLst/>
              </a:prstGeom>
              <a:blipFill>
                <a:blip r:embed="rId3"/>
                <a:stretch>
                  <a:fillRect t="-3704" b="-2222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394893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0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AEA7BAE0-3DD9-CA45-877B-E99156AC215D}"/>
              </a:ext>
            </a:extLst>
          </p:cNvPr>
          <p:cNvSpPr/>
          <p:nvPr/>
        </p:nvSpPr>
        <p:spPr>
          <a:xfrm>
            <a:off x="0" y="6100549"/>
            <a:ext cx="12192000" cy="757451"/>
          </a:xfrm>
          <a:prstGeom prst="rect">
            <a:avLst/>
          </a:prstGeom>
          <a:solidFill>
            <a:srgbClr val="1113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3A7D1B65-52A9-360F-D529-1E18AD3A01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2B550-C319-0B46-9785-DCF4605D9AAA}" type="slidenum">
              <a:rPr lang="fr-FR" smtClean="0"/>
              <a:t>19</a:t>
            </a:fld>
            <a:endParaRPr lang="fr-FR"/>
          </a:p>
        </p:txBody>
      </p:sp>
      <p:sp>
        <p:nvSpPr>
          <p:cNvPr id="10" name="Rectangle : avec coin arrondi 9">
            <a:extLst>
              <a:ext uri="{FF2B5EF4-FFF2-40B4-BE49-F238E27FC236}">
                <a16:creationId xmlns:a16="http://schemas.microsoft.com/office/drawing/2014/main" id="{4881E368-3C11-8A6A-99E4-364420975147}"/>
              </a:ext>
            </a:extLst>
          </p:cNvPr>
          <p:cNvSpPr/>
          <p:nvPr/>
        </p:nvSpPr>
        <p:spPr>
          <a:xfrm>
            <a:off x="0" y="0"/>
            <a:ext cx="595950" cy="678426"/>
          </a:xfrm>
          <a:prstGeom prst="round1Rect">
            <a:avLst/>
          </a:prstGeom>
          <a:solidFill>
            <a:srgbClr val="EFE0D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i="1">
                <a:solidFill>
                  <a:srgbClr val="111325"/>
                </a:solidFill>
                <a:latin typeface="Grandview Display" panose="020B0502040204020203" pitchFamily="34" charset="0"/>
              </a:rPr>
              <a:t>2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716EB778-2152-585D-C022-52F6304DD9AD}"/>
              </a:ext>
            </a:extLst>
          </p:cNvPr>
          <p:cNvSpPr txBox="1"/>
          <p:nvPr/>
        </p:nvSpPr>
        <p:spPr>
          <a:xfrm>
            <a:off x="2010916" y="330264"/>
            <a:ext cx="8170168" cy="615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3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randview Display" panose="020B0502040204020203" pitchFamily="34" charset="0"/>
                <a:ea typeface="+mn-ea"/>
                <a:cs typeface="+mn-cs"/>
              </a:rPr>
              <a:t>Mise en forme des données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1AB33897-1935-FA7A-B589-E7B9D54DE951}"/>
              </a:ext>
            </a:extLst>
          </p:cNvPr>
          <p:cNvSpPr txBox="1"/>
          <p:nvPr/>
        </p:nvSpPr>
        <p:spPr>
          <a:xfrm>
            <a:off x="3852339" y="4055969"/>
            <a:ext cx="49352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i="1">
                <a:latin typeface="Grandview Display" panose="020B0502040204020203" pitchFamily="34" charset="0"/>
              </a:rPr>
              <a:t>Matières étudiées par le Conseil d’État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CBC60F47-8588-8448-B43B-769E16AEF937}"/>
              </a:ext>
            </a:extLst>
          </p:cNvPr>
          <p:cNvSpPr txBox="1"/>
          <p:nvPr/>
        </p:nvSpPr>
        <p:spPr>
          <a:xfrm>
            <a:off x="-92376" y="4069916"/>
            <a:ext cx="41275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i="1">
                <a:latin typeface="Grandview Display" panose="020B0502040204020203" pitchFamily="34" charset="0"/>
              </a:rPr>
              <a:t>Matières étudiées par la Cour de cassation</a:t>
            </a:r>
            <a:endParaRPr sz="1600" i="1">
              <a:latin typeface="Grandview Display" panose="020B0502040204020203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65F6F0D4-31DE-E4AE-C336-211514487861}"/>
                  </a:ext>
                </a:extLst>
              </p:cNvPr>
              <p:cNvSpPr txBox="1"/>
              <p:nvPr/>
            </p:nvSpPr>
            <p:spPr>
              <a:xfrm>
                <a:off x="1262018" y="5128194"/>
                <a:ext cx="994736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b="1">
                    <a:solidFill>
                      <a:srgbClr val="000000"/>
                    </a:solidFill>
                    <a:latin typeface="Grandview Display" panose="020B0502040204020203" pitchFamily="34" charset="0"/>
                  </a:rPr>
                  <a:t>Pas d’uniformité de matières concernant les demandes pour chaque juridiction</a:t>
                </a:r>
              </a:p>
              <a:p>
                <a:pPr algn="ctr"/>
                <a:r>
                  <a:rPr lang="fr-FR" b="0" i="0" u="none" strike="noStrike">
                    <a:solidFill>
                      <a:srgbClr val="000000"/>
                    </a:solidFill>
                    <a:effectLst/>
                    <a:latin typeface="Grandview Display" panose="020B0502040204020203" pitchFamily="34" charset="0"/>
                  </a:rPr>
                  <a:t>➜ Cohérent : </a:t>
                </a:r>
                <a14:m>
                  <m:oMath xmlns:m="http://schemas.openxmlformats.org/officeDocument/2006/math">
                    <m:r>
                      <a:rPr lang="fr-FR" b="0" i="1" u="none" strike="noStrike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fr-FR" b="0" i="0" u="none" strike="noStrike">
                    <a:solidFill>
                      <a:srgbClr val="000000"/>
                    </a:solidFill>
                    <a:effectLst/>
                    <a:latin typeface="Grandview Display" panose="020B0502040204020203" pitchFamily="34" charset="0"/>
                  </a:rPr>
                  <a:t> domaines de compétences respectifs </a:t>
                </a:r>
                <a:endParaRPr lang="fr-FR" b="1" i="0" u="none" strike="noStrike">
                  <a:solidFill>
                    <a:srgbClr val="000000"/>
                  </a:solidFill>
                  <a:effectLst/>
                  <a:latin typeface="Grandview Display" panose="020B0502040204020203" pitchFamily="34" charset="0"/>
                </a:endParaRPr>
              </a:p>
            </p:txBody>
          </p:sp>
        </mc:Choice>
        <mc:Fallback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65F6F0D4-31DE-E4AE-C336-2115144878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2018" y="5128194"/>
                <a:ext cx="9947363" cy="646331"/>
              </a:xfrm>
              <a:prstGeom prst="rect">
                <a:avLst/>
              </a:prstGeom>
              <a:blipFill>
                <a:blip r:embed="rId2"/>
                <a:stretch>
                  <a:fillRect t="-3846" b="-1346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Image 2" descr="Une image contenant graphique, diagramme circulaire&#10;&#10;Description générée automatiquement">
            <a:extLst>
              <a:ext uri="{FF2B5EF4-FFF2-40B4-BE49-F238E27FC236}">
                <a16:creationId xmlns:a16="http://schemas.microsoft.com/office/drawing/2014/main" id="{C4ED2A73-3501-F810-4247-50A22F8806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84" r="29562" b="2018"/>
          <a:stretch/>
        </p:blipFill>
        <p:spPr>
          <a:xfrm>
            <a:off x="4192741" y="1628876"/>
            <a:ext cx="3806518" cy="2453007"/>
          </a:xfrm>
          <a:prstGeom prst="rect">
            <a:avLst/>
          </a:prstGeom>
        </p:spPr>
      </p:pic>
      <p:pic>
        <p:nvPicPr>
          <p:cNvPr id="6" name="Image 5" descr="Une image contenant graphique, diagramme circulaire&#10;&#10;Description générée automatiquement">
            <a:extLst>
              <a:ext uri="{FF2B5EF4-FFF2-40B4-BE49-F238E27FC236}">
                <a16:creationId xmlns:a16="http://schemas.microsoft.com/office/drawing/2014/main" id="{28421CB7-0DFF-FF6F-B64E-27C1F68C590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031" t="7362" r="36324" b="2561"/>
          <a:stretch/>
        </p:blipFill>
        <p:spPr>
          <a:xfrm>
            <a:off x="89112" y="1588188"/>
            <a:ext cx="3581739" cy="2493695"/>
          </a:xfrm>
          <a:prstGeom prst="rect">
            <a:avLst/>
          </a:prstGeom>
        </p:spPr>
      </p:pic>
      <p:pic>
        <p:nvPicPr>
          <p:cNvPr id="9" name="Image 8" descr="Une image contenant graphique&#10;&#10;Description générée automatiquement">
            <a:extLst>
              <a:ext uri="{FF2B5EF4-FFF2-40B4-BE49-F238E27FC236}">
                <a16:creationId xmlns:a16="http://schemas.microsoft.com/office/drawing/2014/main" id="{2FEEA3AB-9F19-1DAB-71A7-6CCD06FD60F3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47000"/>
          </a:blip>
          <a:stretch>
            <a:fillRect/>
          </a:stretch>
        </p:blipFill>
        <p:spPr>
          <a:xfrm>
            <a:off x="3423578" y="1217590"/>
            <a:ext cx="1758993" cy="1314132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pic>
        <p:nvPicPr>
          <p:cNvPr id="11" name="Image 10" descr="Une image contenant graphique, diagramme circulaire&#10;&#10;Description générée automatiquement">
            <a:extLst>
              <a:ext uri="{FF2B5EF4-FFF2-40B4-BE49-F238E27FC236}">
                <a16:creationId xmlns:a16="http://schemas.microsoft.com/office/drawing/2014/main" id="{A6B502C3-D7D5-6411-5F3A-BA10C5A5777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645" t="14315" r="35957" b="5402"/>
          <a:stretch/>
        </p:blipFill>
        <p:spPr>
          <a:xfrm>
            <a:off x="8390687" y="1609968"/>
            <a:ext cx="3712201" cy="2471915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F096398E-D47D-954A-52B4-3C69AE9234A1}"/>
              </a:ext>
            </a:extLst>
          </p:cNvPr>
          <p:cNvSpPr txBox="1"/>
          <p:nvPr/>
        </p:nvSpPr>
        <p:spPr>
          <a:xfrm>
            <a:off x="8521149" y="4055969"/>
            <a:ext cx="38883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i="1">
                <a:latin typeface="Grandview Display" panose="020B0502040204020203" pitchFamily="34" charset="0"/>
              </a:rPr>
              <a:t>Matières étudiées par le Conseil Constitutionnel </a:t>
            </a:r>
            <a:endParaRPr sz="1600" i="1">
              <a:latin typeface="Grandview Display" panose="020B0502040204020203" pitchFamily="34" charset="0"/>
            </a:endParaRPr>
          </a:p>
        </p:txBody>
      </p:sp>
      <p:sp>
        <p:nvSpPr>
          <p:cNvPr id="19" name="Rectangle : coins arrondis 18">
            <a:extLst>
              <a:ext uri="{FF2B5EF4-FFF2-40B4-BE49-F238E27FC236}">
                <a16:creationId xmlns:a16="http://schemas.microsoft.com/office/drawing/2014/main" id="{627D74A1-F941-018E-20CD-D32FB8B7B265}"/>
              </a:ext>
            </a:extLst>
          </p:cNvPr>
          <p:cNvSpPr/>
          <p:nvPr/>
        </p:nvSpPr>
        <p:spPr>
          <a:xfrm>
            <a:off x="1731517" y="5109822"/>
            <a:ext cx="9198465" cy="757451"/>
          </a:xfrm>
          <a:prstGeom prst="roundRect">
            <a:avLst/>
          </a:prstGeom>
          <a:solidFill>
            <a:srgbClr val="BEB5B1">
              <a:alpha val="12789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70387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1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0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AEA7BAE0-3DD9-CA45-877B-E99156AC215D}"/>
              </a:ext>
            </a:extLst>
          </p:cNvPr>
          <p:cNvSpPr/>
          <p:nvPr/>
        </p:nvSpPr>
        <p:spPr>
          <a:xfrm>
            <a:off x="0" y="6100549"/>
            <a:ext cx="12192000" cy="757451"/>
          </a:xfrm>
          <a:prstGeom prst="rect">
            <a:avLst/>
          </a:prstGeom>
          <a:solidFill>
            <a:srgbClr val="1113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Titre 1">
            <a:extLst>
              <a:ext uri="{FF2B5EF4-FFF2-40B4-BE49-F238E27FC236}">
                <a16:creationId xmlns:a16="http://schemas.microsoft.com/office/drawing/2014/main" id="{D1D797A4-9DC0-7F4B-823B-8872ED449E18}"/>
              </a:ext>
            </a:extLst>
          </p:cNvPr>
          <p:cNvSpPr txBox="1">
            <a:spLocks/>
          </p:cNvSpPr>
          <p:nvPr/>
        </p:nvSpPr>
        <p:spPr>
          <a:xfrm>
            <a:off x="838200" y="2242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b="1">
                <a:solidFill>
                  <a:srgbClr val="121426"/>
                </a:solidFill>
                <a:latin typeface="Grandview Display"/>
              </a:rPr>
              <a:t>Intervenantes</a:t>
            </a:r>
            <a:endParaRPr lang="fr-FR" b="1">
              <a:solidFill>
                <a:srgbClr val="121426"/>
              </a:solidFill>
              <a:latin typeface="Grandview Display" panose="020B0502040204020203" pitchFamily="34" charset="0"/>
            </a:endParaRPr>
          </a:p>
        </p:txBody>
      </p:sp>
      <p:pic>
        <p:nvPicPr>
          <p:cNvPr id="2" name="Image 1" descr="Une image contenant texte, capture d’écran, parking, électronique&#10;&#10;Description générée automatiquement">
            <a:extLst>
              <a:ext uri="{FF2B5EF4-FFF2-40B4-BE49-F238E27FC236}">
                <a16:creationId xmlns:a16="http://schemas.microsoft.com/office/drawing/2014/main" id="{B34C10CF-DEE5-F47E-FE61-3A138BFA597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0"/>
          </a:blip>
          <a:srcRect t="665"/>
          <a:stretch/>
        </p:blipFill>
        <p:spPr>
          <a:xfrm>
            <a:off x="3637111" y="1215744"/>
            <a:ext cx="1865854" cy="999412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2B93130-8B25-FC90-DB6C-396C11684C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2B550-C319-0B46-9785-DCF4605D9AAA}" type="slidenum">
              <a:rPr lang="fr-FR" smtClean="0"/>
              <a:t>2</a:t>
            </a:fld>
            <a:endParaRPr lang="fr-FR"/>
          </a:p>
        </p:txBody>
      </p:sp>
      <p:pic>
        <p:nvPicPr>
          <p:cNvPr id="21" name="Image 20" descr="Une image contenant personne, terrain, extérieur, habits&#10;&#10;Description générée automatiquement">
            <a:extLst>
              <a:ext uri="{FF2B5EF4-FFF2-40B4-BE49-F238E27FC236}">
                <a16:creationId xmlns:a16="http://schemas.microsoft.com/office/drawing/2014/main" id="{29E2970D-5B09-164F-AC5C-23A6EE668E80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622487" y="2037740"/>
            <a:ext cx="2140293" cy="1695600"/>
          </a:xfrm>
          <a:prstGeom prst="ellipse">
            <a:avLst/>
          </a:prstGeom>
          <a:ln w="63500" cap="rnd">
            <a:solidFill>
              <a:srgbClr val="002060"/>
            </a:solidFill>
          </a:ln>
          <a:effectLst>
            <a:outerShdw blurRad="381000" dist="292100" dir="5400000" sx="-80000" sy="-18000" rotWithShape="0">
              <a:srgbClr val="000000">
                <a:alpha val="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7" name="ZoneTexte 26">
            <a:extLst>
              <a:ext uri="{FF2B5EF4-FFF2-40B4-BE49-F238E27FC236}">
                <a16:creationId xmlns:a16="http://schemas.microsoft.com/office/drawing/2014/main" id="{D6F54238-4801-FE46-B92A-0ED7854700B5}"/>
              </a:ext>
            </a:extLst>
          </p:cNvPr>
          <p:cNvSpPr txBox="1"/>
          <p:nvPr/>
        </p:nvSpPr>
        <p:spPr>
          <a:xfrm>
            <a:off x="719423" y="4392414"/>
            <a:ext cx="213784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700">
                <a:latin typeface="Grandview Display" panose="020B0502040204020203" pitchFamily="34" charset="0"/>
              </a:rPr>
              <a:t>Marie-Amélie </a:t>
            </a:r>
            <a:r>
              <a:rPr lang="fr-FR" sz="1700" err="1">
                <a:latin typeface="Grandview Display" panose="020B0502040204020203" pitchFamily="34" charset="0"/>
              </a:rPr>
              <a:t>Vieuille</a:t>
            </a:r>
            <a:endParaRPr lang="fr-FR" sz="1700">
              <a:latin typeface="Grandview Display" panose="020B0502040204020203" pitchFamily="34" charset="0"/>
            </a:endParaRPr>
          </a:p>
        </p:txBody>
      </p:sp>
      <p:pic>
        <p:nvPicPr>
          <p:cNvPr id="25" name="Image 24">
            <a:extLst>
              <a:ext uri="{FF2B5EF4-FFF2-40B4-BE49-F238E27FC236}">
                <a16:creationId xmlns:a16="http://schemas.microsoft.com/office/drawing/2014/main" id="{AB787090-1675-CB42-B300-1B4002BA6A4D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65119" y="2006306"/>
            <a:ext cx="2253600" cy="1695752"/>
          </a:xfrm>
          <a:prstGeom prst="ellipse">
            <a:avLst/>
          </a:prstGeom>
          <a:ln w="63500" cap="rnd">
            <a:solidFill>
              <a:srgbClr val="002060"/>
            </a:solidFill>
          </a:ln>
          <a:effectLst>
            <a:outerShdw blurRad="381000" dist="292100" dir="5400000" sx="-80000" sy="-18000" rotWithShape="0">
              <a:srgbClr val="000000">
                <a:alpha val="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31" name="ZoneTexte 30">
            <a:extLst>
              <a:ext uri="{FF2B5EF4-FFF2-40B4-BE49-F238E27FC236}">
                <a16:creationId xmlns:a16="http://schemas.microsoft.com/office/drawing/2014/main" id="{0FBDEFEA-C3EC-E545-AB52-8AC4B13ED741}"/>
              </a:ext>
            </a:extLst>
          </p:cNvPr>
          <p:cNvSpPr txBox="1"/>
          <p:nvPr/>
        </p:nvSpPr>
        <p:spPr>
          <a:xfrm>
            <a:off x="3365119" y="4389644"/>
            <a:ext cx="2137846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700">
                <a:latin typeface="Grandview Display" panose="020B0502040204020203" pitchFamily="34" charset="0"/>
              </a:rPr>
              <a:t>Alyssa </a:t>
            </a:r>
            <a:r>
              <a:rPr lang="fr-FR" sz="1700" err="1">
                <a:latin typeface="Grandview Display" panose="020B0502040204020203" pitchFamily="34" charset="0"/>
              </a:rPr>
              <a:t>Simonou</a:t>
            </a:r>
            <a:endParaRPr lang="fr-FR" sz="1700">
              <a:latin typeface="Grandview Display" panose="020B0502040204020203" pitchFamily="34" charset="0"/>
            </a:endParaRPr>
          </a:p>
        </p:txBody>
      </p:sp>
      <p:pic>
        <p:nvPicPr>
          <p:cNvPr id="32" name="Image 31">
            <a:extLst>
              <a:ext uri="{FF2B5EF4-FFF2-40B4-BE49-F238E27FC236}">
                <a16:creationId xmlns:a16="http://schemas.microsoft.com/office/drawing/2014/main" id="{B23AB07C-E664-E94E-8D14-62DBF1047170}"/>
              </a:ext>
            </a:extLst>
          </p:cNvPr>
          <p:cNvPicPr>
            <a:picLocks noChangeAspect="1"/>
          </p:cNvPicPr>
          <p:nvPr/>
        </p:nvPicPr>
        <p:blipFill>
          <a:blip r:embed="rId6">
            <a:grayscl/>
          </a:blip>
          <a:stretch>
            <a:fillRect/>
          </a:stretch>
        </p:blipFill>
        <p:spPr>
          <a:xfrm>
            <a:off x="6096000" y="2001485"/>
            <a:ext cx="2597214" cy="1720670"/>
          </a:xfrm>
          <a:prstGeom prst="ellipse">
            <a:avLst/>
          </a:prstGeom>
          <a:ln w="63500" cap="rnd">
            <a:solidFill>
              <a:srgbClr val="002060"/>
            </a:solidFill>
          </a:ln>
          <a:effectLst>
            <a:outerShdw blurRad="381000" dist="292100" dir="5400000" sx="-80000" sy="-18000" rotWithShape="0">
              <a:srgbClr val="000000">
                <a:alpha val="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39" name="ZoneTexte 38">
            <a:extLst>
              <a:ext uri="{FF2B5EF4-FFF2-40B4-BE49-F238E27FC236}">
                <a16:creationId xmlns:a16="http://schemas.microsoft.com/office/drawing/2014/main" id="{B3EE5ACA-7FFB-EC4A-B6BD-CCF315151FE9}"/>
              </a:ext>
            </a:extLst>
          </p:cNvPr>
          <p:cNvSpPr txBox="1"/>
          <p:nvPr/>
        </p:nvSpPr>
        <p:spPr>
          <a:xfrm>
            <a:off x="6472754" y="4389209"/>
            <a:ext cx="2137846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700">
                <a:latin typeface="Grandview Display" panose="020B0502040204020203" pitchFamily="34" charset="0"/>
              </a:rPr>
              <a:t>Katia </a:t>
            </a:r>
            <a:r>
              <a:rPr lang="fr-FR" sz="1700" err="1">
                <a:latin typeface="Grandview Display" panose="020B0502040204020203" pitchFamily="34" charset="0"/>
              </a:rPr>
              <a:t>Tensaouti</a:t>
            </a:r>
            <a:endParaRPr lang="fr-FR" sz="1700">
              <a:latin typeface="Grandview Display" panose="020B0502040204020203" pitchFamily="34" charset="0"/>
            </a:endParaRPr>
          </a:p>
        </p:txBody>
      </p:sp>
      <p:pic>
        <p:nvPicPr>
          <p:cNvPr id="42" name="Image 41">
            <a:extLst>
              <a:ext uri="{FF2B5EF4-FFF2-40B4-BE49-F238E27FC236}">
                <a16:creationId xmlns:a16="http://schemas.microsoft.com/office/drawing/2014/main" id="{6D18945C-13A9-4749-A121-A10F822A9B26}"/>
              </a:ext>
            </a:extLst>
          </p:cNvPr>
          <p:cNvPicPr>
            <a:picLocks noChangeAspect="1"/>
          </p:cNvPicPr>
          <p:nvPr/>
        </p:nvPicPr>
        <p:blipFill>
          <a:blip r:embed="rId7">
            <a:grayscl/>
          </a:blip>
          <a:stretch>
            <a:fillRect/>
          </a:stretch>
        </p:blipFill>
        <p:spPr>
          <a:xfrm>
            <a:off x="9299891" y="2037281"/>
            <a:ext cx="2605320" cy="1698548"/>
          </a:xfrm>
          <a:prstGeom prst="ellipse">
            <a:avLst/>
          </a:prstGeom>
          <a:ln w="63500" cap="rnd">
            <a:solidFill>
              <a:srgbClr val="002060"/>
            </a:solidFill>
          </a:ln>
          <a:effectLst>
            <a:outerShdw blurRad="381000" dist="292100" dir="5400000" sx="-80000" sy="-18000" rotWithShape="0">
              <a:srgbClr val="000000">
                <a:alpha val="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43" name="ZoneTexte 42">
            <a:extLst>
              <a:ext uri="{FF2B5EF4-FFF2-40B4-BE49-F238E27FC236}">
                <a16:creationId xmlns:a16="http://schemas.microsoft.com/office/drawing/2014/main" id="{CA9E1ADB-4F4A-E04F-948E-5B14EA445D87}"/>
              </a:ext>
            </a:extLst>
          </p:cNvPr>
          <p:cNvSpPr txBox="1"/>
          <p:nvPr/>
        </p:nvSpPr>
        <p:spPr>
          <a:xfrm>
            <a:off x="9302218" y="4391894"/>
            <a:ext cx="2137846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700">
                <a:latin typeface="Grandview Display" panose="020B0502040204020203" pitchFamily="34" charset="0"/>
              </a:rPr>
              <a:t>Chiara Hassan</a:t>
            </a:r>
          </a:p>
        </p:txBody>
      </p:sp>
    </p:spTree>
    <p:extLst>
      <p:ext uri="{BB962C8B-B14F-4D97-AF65-F5344CB8AC3E}">
        <p14:creationId xmlns:p14="http://schemas.microsoft.com/office/powerpoint/2010/main" val="25772711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0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AEA7BAE0-3DD9-CA45-877B-E99156AC215D}"/>
              </a:ext>
            </a:extLst>
          </p:cNvPr>
          <p:cNvSpPr/>
          <p:nvPr/>
        </p:nvSpPr>
        <p:spPr>
          <a:xfrm>
            <a:off x="0" y="6100549"/>
            <a:ext cx="12192000" cy="757451"/>
          </a:xfrm>
          <a:prstGeom prst="rect">
            <a:avLst/>
          </a:prstGeom>
          <a:solidFill>
            <a:srgbClr val="1113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3A7D1B65-52A9-360F-D529-1E18AD3A01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2B550-C319-0B46-9785-DCF4605D9AAA}" type="slidenum">
              <a:rPr lang="fr-FR" smtClean="0"/>
              <a:t>20</a:t>
            </a:fld>
            <a:endParaRPr lang="fr-FR"/>
          </a:p>
        </p:txBody>
      </p:sp>
      <p:sp>
        <p:nvSpPr>
          <p:cNvPr id="10" name="Rectangle : avec coin arrondi 9">
            <a:extLst>
              <a:ext uri="{FF2B5EF4-FFF2-40B4-BE49-F238E27FC236}">
                <a16:creationId xmlns:a16="http://schemas.microsoft.com/office/drawing/2014/main" id="{4881E368-3C11-8A6A-99E4-364420975147}"/>
              </a:ext>
            </a:extLst>
          </p:cNvPr>
          <p:cNvSpPr/>
          <p:nvPr/>
        </p:nvSpPr>
        <p:spPr>
          <a:xfrm>
            <a:off x="0" y="0"/>
            <a:ext cx="595950" cy="678426"/>
          </a:xfrm>
          <a:prstGeom prst="round1Rect">
            <a:avLst/>
          </a:prstGeom>
          <a:solidFill>
            <a:srgbClr val="EFE0D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i="1">
                <a:solidFill>
                  <a:srgbClr val="111325"/>
                </a:solidFill>
                <a:latin typeface="Grandview Display" panose="020B0502040204020203" pitchFamily="34" charset="0"/>
              </a:rPr>
              <a:t>2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716EB778-2152-585D-C022-52F6304DD9AD}"/>
              </a:ext>
            </a:extLst>
          </p:cNvPr>
          <p:cNvSpPr txBox="1"/>
          <p:nvPr/>
        </p:nvSpPr>
        <p:spPr>
          <a:xfrm>
            <a:off x="2010916" y="330265"/>
            <a:ext cx="817016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3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randview Display" panose="020B0502040204020203" pitchFamily="34" charset="0"/>
                <a:ea typeface="+mn-ea"/>
                <a:cs typeface="+mn-cs"/>
              </a:rPr>
              <a:t>Mise en forme des données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783B0C8B-4494-8D3F-B2FF-14FD58A46DC3}"/>
              </a:ext>
            </a:extLst>
          </p:cNvPr>
          <p:cNvSpPr txBox="1"/>
          <p:nvPr/>
        </p:nvSpPr>
        <p:spPr>
          <a:xfrm>
            <a:off x="297975" y="1340072"/>
            <a:ext cx="44601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>
                <a:latin typeface="Grandview Display" panose="020B0502040204020203" pitchFamily="34" charset="0"/>
              </a:rPr>
              <a:t>4. Évolution temporelle 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F0E4C81C-FE8D-A449-A788-5F1A1036BBBF}"/>
              </a:ext>
            </a:extLst>
          </p:cNvPr>
          <p:cNvSpPr txBox="1"/>
          <p:nvPr/>
        </p:nvSpPr>
        <p:spPr>
          <a:xfrm>
            <a:off x="297975" y="2217162"/>
            <a:ext cx="5630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>
                <a:latin typeface="Grandview Display" panose="020B0502040204020203" pitchFamily="34" charset="0"/>
              </a:rPr>
              <a:t>1) Organisation d’un traitement des données par dates</a:t>
            </a:r>
          </a:p>
        </p:txBody>
      </p:sp>
      <p:pic>
        <p:nvPicPr>
          <p:cNvPr id="4" name="Image 3" descr="Une image contenant calendrier&#10;&#10;Description générée automatiquement">
            <a:extLst>
              <a:ext uri="{FF2B5EF4-FFF2-40B4-BE49-F238E27FC236}">
                <a16:creationId xmlns:a16="http://schemas.microsoft.com/office/drawing/2014/main" id="{4193650A-8285-0BFF-F1DE-9524E7C3DF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97018"/>
            <a:ext cx="12192000" cy="1348978"/>
          </a:xfrm>
          <a:prstGeom prst="rect">
            <a:avLst/>
          </a:prstGeom>
        </p:spPr>
      </p:pic>
      <p:sp>
        <p:nvSpPr>
          <p:cNvPr id="5" name="Flèche vers le bas 4">
            <a:extLst>
              <a:ext uri="{FF2B5EF4-FFF2-40B4-BE49-F238E27FC236}">
                <a16:creationId xmlns:a16="http://schemas.microsoft.com/office/drawing/2014/main" id="{058B8011-BAE7-3649-DF36-E8937539D849}"/>
              </a:ext>
            </a:extLst>
          </p:cNvPr>
          <p:cNvSpPr/>
          <p:nvPr/>
        </p:nvSpPr>
        <p:spPr>
          <a:xfrm rot="2371877">
            <a:off x="8380966" y="3006972"/>
            <a:ext cx="198011" cy="758187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96519B11-20C0-B0C7-E1BC-D3564E778A9A}"/>
              </a:ext>
            </a:extLst>
          </p:cNvPr>
          <p:cNvSpPr txBox="1"/>
          <p:nvPr/>
        </p:nvSpPr>
        <p:spPr>
          <a:xfrm>
            <a:off x="7833610" y="2709471"/>
            <a:ext cx="2773429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fr-FR">
                <a:latin typeface="Grandview Display" panose="020B0502040204020203" pitchFamily="34" charset="0"/>
              </a:rPr>
              <a:t>Jour / Mois / Année</a:t>
            </a:r>
          </a:p>
        </p:txBody>
      </p:sp>
    </p:spTree>
    <p:extLst>
      <p:ext uri="{BB962C8B-B14F-4D97-AF65-F5344CB8AC3E}">
        <p14:creationId xmlns:p14="http://schemas.microsoft.com/office/powerpoint/2010/main" val="36648281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animBg="1"/>
      <p:bldP spid="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0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AEA7BAE0-3DD9-CA45-877B-E99156AC215D}"/>
              </a:ext>
            </a:extLst>
          </p:cNvPr>
          <p:cNvSpPr/>
          <p:nvPr/>
        </p:nvSpPr>
        <p:spPr>
          <a:xfrm>
            <a:off x="0" y="6100549"/>
            <a:ext cx="12192000" cy="757451"/>
          </a:xfrm>
          <a:prstGeom prst="rect">
            <a:avLst/>
          </a:prstGeom>
          <a:solidFill>
            <a:srgbClr val="1113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3A7D1B65-52A9-360F-D529-1E18AD3A01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2B550-C319-0B46-9785-DCF4605D9AAA}" type="slidenum">
              <a:rPr lang="fr-FR" smtClean="0"/>
              <a:t>21</a:t>
            </a:fld>
            <a:endParaRPr lang="fr-FR"/>
          </a:p>
        </p:txBody>
      </p:sp>
      <p:sp>
        <p:nvSpPr>
          <p:cNvPr id="10" name="Rectangle : avec coin arrondi 9">
            <a:extLst>
              <a:ext uri="{FF2B5EF4-FFF2-40B4-BE49-F238E27FC236}">
                <a16:creationId xmlns:a16="http://schemas.microsoft.com/office/drawing/2014/main" id="{4881E368-3C11-8A6A-99E4-364420975147}"/>
              </a:ext>
            </a:extLst>
          </p:cNvPr>
          <p:cNvSpPr/>
          <p:nvPr/>
        </p:nvSpPr>
        <p:spPr>
          <a:xfrm>
            <a:off x="0" y="0"/>
            <a:ext cx="595950" cy="678426"/>
          </a:xfrm>
          <a:prstGeom prst="round1Rect">
            <a:avLst/>
          </a:prstGeom>
          <a:solidFill>
            <a:srgbClr val="EFE0D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i="1">
                <a:solidFill>
                  <a:srgbClr val="111325"/>
                </a:solidFill>
                <a:latin typeface="Grandview Display" panose="020B0502040204020203" pitchFamily="34" charset="0"/>
              </a:rPr>
              <a:t>2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716EB778-2152-585D-C022-52F6304DD9AD}"/>
              </a:ext>
            </a:extLst>
          </p:cNvPr>
          <p:cNvSpPr txBox="1"/>
          <p:nvPr/>
        </p:nvSpPr>
        <p:spPr>
          <a:xfrm>
            <a:off x="2010916" y="330265"/>
            <a:ext cx="817016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3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randview Display" panose="020B0502040204020203" pitchFamily="34" charset="0"/>
                <a:ea typeface="+mn-ea"/>
                <a:cs typeface="+mn-cs"/>
              </a:rPr>
              <a:t>Mise en forme des données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783B0C8B-4494-8D3F-B2FF-14FD58A46DC3}"/>
              </a:ext>
            </a:extLst>
          </p:cNvPr>
          <p:cNvSpPr txBox="1"/>
          <p:nvPr/>
        </p:nvSpPr>
        <p:spPr>
          <a:xfrm>
            <a:off x="297975" y="1340072"/>
            <a:ext cx="44601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>
                <a:latin typeface="Grandview Display" panose="020B0502040204020203" pitchFamily="34" charset="0"/>
              </a:rPr>
              <a:t>4. Évolution temporelle 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F0E4C81C-FE8D-A449-A788-5F1A1036BBBF}"/>
              </a:ext>
            </a:extLst>
          </p:cNvPr>
          <p:cNvSpPr txBox="1"/>
          <p:nvPr/>
        </p:nvSpPr>
        <p:spPr>
          <a:xfrm>
            <a:off x="297975" y="2217162"/>
            <a:ext cx="6333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>
                <a:latin typeface="Grandview Display" panose="020B0502040204020203" pitchFamily="34" charset="0"/>
              </a:rPr>
              <a:t>1)  Ex </a:t>
            </a:r>
            <a:r>
              <a:rPr lang="fr-FR" err="1">
                <a:latin typeface="Grandview Display" panose="020B0502040204020203" pitchFamily="34" charset="0"/>
              </a:rPr>
              <a:t>Dataframe</a:t>
            </a:r>
            <a:r>
              <a:rPr lang="fr-FR">
                <a:latin typeface="Grandview Display" panose="020B0502040204020203" pitchFamily="34" charset="0"/>
              </a:rPr>
              <a:t> du Conseil Constitutionnel : </a:t>
            </a:r>
            <a:r>
              <a:rPr lang="fr-FR" err="1">
                <a:effectLst/>
                <a:latin typeface="Grandview Display" panose="020B0502040204020203" pitchFamily="34" charset="0"/>
              </a:rPr>
              <a:t>data_cons_cons</a:t>
            </a:r>
            <a:endParaRPr lang="fr-FR">
              <a:latin typeface="Grandview Display" panose="020B0502040204020203" pitchFamily="34" charset="0"/>
            </a:endParaRPr>
          </a:p>
        </p:txBody>
      </p:sp>
      <p:pic>
        <p:nvPicPr>
          <p:cNvPr id="7" name="Image 6" descr="Une image contenant texte&#10;&#10;Description générée automatiquement">
            <a:extLst>
              <a:ext uri="{FF2B5EF4-FFF2-40B4-BE49-F238E27FC236}">
                <a16:creationId xmlns:a16="http://schemas.microsoft.com/office/drawing/2014/main" id="{01592993-9259-E9CB-9F87-8F1C154258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84667"/>
            <a:ext cx="12192000" cy="3415882"/>
          </a:xfrm>
          <a:prstGeom prst="rect">
            <a:avLst/>
          </a:prstGeom>
        </p:spPr>
      </p:pic>
      <p:sp>
        <p:nvSpPr>
          <p:cNvPr id="9" name="Ellipse 8">
            <a:extLst>
              <a:ext uri="{FF2B5EF4-FFF2-40B4-BE49-F238E27FC236}">
                <a16:creationId xmlns:a16="http://schemas.microsoft.com/office/drawing/2014/main" id="{084E483F-C0D8-27C5-717B-0D370582D7EF}"/>
              </a:ext>
            </a:extLst>
          </p:cNvPr>
          <p:cNvSpPr/>
          <p:nvPr/>
        </p:nvSpPr>
        <p:spPr>
          <a:xfrm>
            <a:off x="1126671" y="5497678"/>
            <a:ext cx="1175658" cy="261257"/>
          </a:xfrm>
          <a:prstGeom prst="ellipse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68BAABAA-9496-D65D-6E46-9D1776AF73DE}"/>
              </a:ext>
            </a:extLst>
          </p:cNvPr>
          <p:cNvCxnSpPr/>
          <p:nvPr/>
        </p:nvCxnSpPr>
        <p:spPr>
          <a:xfrm>
            <a:off x="1222714" y="6005884"/>
            <a:ext cx="769945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52475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2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0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AEA7BAE0-3DD9-CA45-877B-E99156AC215D}"/>
              </a:ext>
            </a:extLst>
          </p:cNvPr>
          <p:cNvSpPr/>
          <p:nvPr/>
        </p:nvSpPr>
        <p:spPr>
          <a:xfrm>
            <a:off x="0" y="6100549"/>
            <a:ext cx="12192000" cy="757451"/>
          </a:xfrm>
          <a:prstGeom prst="rect">
            <a:avLst/>
          </a:prstGeom>
          <a:solidFill>
            <a:srgbClr val="1113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3A7D1B65-52A9-360F-D529-1E18AD3A01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2B550-C319-0B46-9785-DCF4605D9AAA}" type="slidenum">
              <a:rPr lang="fr-FR" smtClean="0"/>
              <a:t>22</a:t>
            </a:fld>
            <a:endParaRPr lang="fr-FR"/>
          </a:p>
        </p:txBody>
      </p:sp>
      <p:sp>
        <p:nvSpPr>
          <p:cNvPr id="10" name="Rectangle : avec coin arrondi 9">
            <a:extLst>
              <a:ext uri="{FF2B5EF4-FFF2-40B4-BE49-F238E27FC236}">
                <a16:creationId xmlns:a16="http://schemas.microsoft.com/office/drawing/2014/main" id="{4881E368-3C11-8A6A-99E4-364420975147}"/>
              </a:ext>
            </a:extLst>
          </p:cNvPr>
          <p:cNvSpPr/>
          <p:nvPr/>
        </p:nvSpPr>
        <p:spPr>
          <a:xfrm>
            <a:off x="0" y="0"/>
            <a:ext cx="595950" cy="678426"/>
          </a:xfrm>
          <a:prstGeom prst="round1Rect">
            <a:avLst/>
          </a:prstGeom>
          <a:solidFill>
            <a:srgbClr val="EFE0D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i="1">
                <a:solidFill>
                  <a:srgbClr val="111325"/>
                </a:solidFill>
                <a:latin typeface="Grandview Display" panose="020B0502040204020203" pitchFamily="34" charset="0"/>
              </a:rPr>
              <a:t>2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716EB778-2152-585D-C022-52F6304DD9AD}"/>
              </a:ext>
            </a:extLst>
          </p:cNvPr>
          <p:cNvSpPr txBox="1"/>
          <p:nvPr/>
        </p:nvSpPr>
        <p:spPr>
          <a:xfrm>
            <a:off x="2010916" y="330265"/>
            <a:ext cx="817016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3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randview Display" panose="020B0502040204020203" pitchFamily="34" charset="0"/>
                <a:ea typeface="+mn-ea"/>
                <a:cs typeface="+mn-cs"/>
              </a:rPr>
              <a:t>Mise en forme des données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783B0C8B-4494-8D3F-B2FF-14FD58A46DC3}"/>
              </a:ext>
            </a:extLst>
          </p:cNvPr>
          <p:cNvSpPr txBox="1"/>
          <p:nvPr/>
        </p:nvSpPr>
        <p:spPr>
          <a:xfrm>
            <a:off x="297975" y="1340072"/>
            <a:ext cx="44601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>
                <a:latin typeface="Grandview Display" panose="020B0502040204020203" pitchFamily="34" charset="0"/>
              </a:rPr>
              <a:t>4. Évolution temporelle 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F0E4C81C-FE8D-A449-A788-5F1A1036BBBF}"/>
              </a:ext>
            </a:extLst>
          </p:cNvPr>
          <p:cNvSpPr txBox="1"/>
          <p:nvPr/>
        </p:nvSpPr>
        <p:spPr>
          <a:xfrm>
            <a:off x="297975" y="2217162"/>
            <a:ext cx="30043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>
                <a:latin typeface="Grandview Display" panose="020B0502040204020203" pitchFamily="34" charset="0"/>
              </a:rPr>
              <a:t>2) Conception du graphique </a:t>
            </a:r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BBCD78DB-48CD-FCEA-4C9F-6D347CC23D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99" y="3472403"/>
            <a:ext cx="7772400" cy="1205095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A8C12865-4F92-3126-CE46-21393DCB0E72}"/>
              </a:ext>
            </a:extLst>
          </p:cNvPr>
          <p:cNvSpPr txBox="1"/>
          <p:nvPr/>
        </p:nvSpPr>
        <p:spPr>
          <a:xfrm>
            <a:off x="4542953" y="1607464"/>
            <a:ext cx="4003092" cy="17543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fr-FR">
                <a:latin typeface="Grandview Display" panose="020B0502040204020203" pitchFamily="34" charset="0"/>
              </a:rPr>
              <a:t>Méthode </a:t>
            </a:r>
            <a:r>
              <a:rPr lang="fr-FR" err="1">
                <a:latin typeface="Grandview Display" panose="020B0502040204020203" pitchFamily="34" charset="0"/>
              </a:rPr>
              <a:t>Expending</a:t>
            </a:r>
            <a:r>
              <a:rPr lang="fr-FR">
                <a:latin typeface="Grandview Display" panose="020B0502040204020203" pitchFamily="34" charset="0"/>
              </a:rPr>
              <a:t> + Méthode Count </a:t>
            </a:r>
          </a:p>
          <a:p>
            <a:pPr algn="ctr"/>
            <a:r>
              <a:rPr lang="fr-FR">
                <a:latin typeface="Grandview Display" panose="020B0502040204020203" pitchFamily="34" charset="0"/>
              </a:rPr>
              <a:t> = </a:t>
            </a:r>
          </a:p>
          <a:p>
            <a:r>
              <a:rPr lang="fr-FR">
                <a:latin typeface="Grandview Display" panose="020B0502040204020203" pitchFamily="34" charset="0"/>
              </a:rPr>
              <a:t>Compter le nombre cumulatif de décisions rendues chaque jour depuis 2010</a:t>
            </a:r>
          </a:p>
          <a:p>
            <a:endParaRPr lang="fr-FR">
              <a:latin typeface="Grandview Display" panose="020B0502040204020203" pitchFamily="34" charset="0"/>
            </a:endParaRPr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7FBE3B59-5D7E-82C5-541A-F79470904B3E}"/>
              </a:ext>
            </a:extLst>
          </p:cNvPr>
          <p:cNvSpPr/>
          <p:nvPr/>
        </p:nvSpPr>
        <p:spPr>
          <a:xfrm>
            <a:off x="1141380" y="3468747"/>
            <a:ext cx="1607440" cy="2794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Grandview Display" panose="020B0502040204020203" pitchFamily="34" charset="0"/>
            </a:endParaRPr>
          </a:p>
        </p:txBody>
      </p:sp>
      <p:cxnSp>
        <p:nvCxnSpPr>
          <p:cNvPr id="15" name="Connecteur en angle 14">
            <a:extLst>
              <a:ext uri="{FF2B5EF4-FFF2-40B4-BE49-F238E27FC236}">
                <a16:creationId xmlns:a16="http://schemas.microsoft.com/office/drawing/2014/main" id="{C39C13DC-13C8-696F-0EF9-27A1DA6CB9D3}"/>
              </a:ext>
            </a:extLst>
          </p:cNvPr>
          <p:cNvCxnSpPr>
            <a:cxnSpLocks/>
          </p:cNvCxnSpPr>
          <p:nvPr/>
        </p:nvCxnSpPr>
        <p:spPr>
          <a:xfrm rot="10800000" flipV="1">
            <a:off x="2010916" y="2333882"/>
            <a:ext cx="2528475" cy="1095118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Ellipse 15">
            <a:extLst>
              <a:ext uri="{FF2B5EF4-FFF2-40B4-BE49-F238E27FC236}">
                <a16:creationId xmlns:a16="http://schemas.microsoft.com/office/drawing/2014/main" id="{564346CE-4B31-6CF3-949D-0A49926897A2}"/>
              </a:ext>
            </a:extLst>
          </p:cNvPr>
          <p:cNvSpPr/>
          <p:nvPr/>
        </p:nvSpPr>
        <p:spPr>
          <a:xfrm>
            <a:off x="3275153" y="3795550"/>
            <a:ext cx="803720" cy="2794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Grandview Display" panose="020B0502040204020203" pitchFamily="34" charset="0"/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A32ADCA9-3917-052C-9F8D-57F46A77B663}"/>
              </a:ext>
            </a:extLst>
          </p:cNvPr>
          <p:cNvSpPr txBox="1"/>
          <p:nvPr/>
        </p:nvSpPr>
        <p:spPr>
          <a:xfrm>
            <a:off x="7912483" y="3958186"/>
            <a:ext cx="3794751" cy="17543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>
                <a:latin typeface="Grandview Display" panose="020B0502040204020203" pitchFamily="34" charset="0"/>
              </a:rPr>
              <a:t>Méthode Plot </a:t>
            </a:r>
          </a:p>
          <a:p>
            <a:pPr algn="ctr"/>
            <a:r>
              <a:rPr lang="fr-FR">
                <a:latin typeface="Grandview Display" panose="020B0502040204020203" pitchFamily="34" charset="0"/>
              </a:rPr>
              <a:t>=</a:t>
            </a:r>
          </a:p>
          <a:p>
            <a:r>
              <a:rPr lang="fr-FR">
                <a:latin typeface="Grandview Display" panose="020B0502040204020203" pitchFamily="34" charset="0"/>
              </a:rPr>
              <a:t>Obtention du graphique montrant l’évolution dans le temps du nombre de décisions rendues </a:t>
            </a:r>
          </a:p>
          <a:p>
            <a:endParaRPr lang="fr-FR">
              <a:latin typeface="Grandview Display" panose="020B0502040204020203" pitchFamily="34" charset="0"/>
            </a:endParaRPr>
          </a:p>
        </p:txBody>
      </p:sp>
      <p:cxnSp>
        <p:nvCxnSpPr>
          <p:cNvPr id="24" name="Connecteur en angle 23">
            <a:extLst>
              <a:ext uri="{FF2B5EF4-FFF2-40B4-BE49-F238E27FC236}">
                <a16:creationId xmlns:a16="http://schemas.microsoft.com/office/drawing/2014/main" id="{548C9CE3-3CD0-D238-3A91-D5B2DE155119}"/>
              </a:ext>
            </a:extLst>
          </p:cNvPr>
          <p:cNvCxnSpPr>
            <a:stCxn id="17" idx="1"/>
            <a:endCxn id="16" idx="4"/>
          </p:cNvCxnSpPr>
          <p:nvPr/>
        </p:nvCxnSpPr>
        <p:spPr>
          <a:xfrm rot="10800000">
            <a:off x="3677013" y="4074951"/>
            <a:ext cx="4235470" cy="760399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72859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5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30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animBg="1"/>
      <p:bldP spid="11" grpId="0" animBg="1"/>
      <p:bldP spid="16" grpId="0" animBg="1"/>
      <p:bldP spid="1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0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AEA7BAE0-3DD9-CA45-877B-E99156AC215D}"/>
              </a:ext>
            </a:extLst>
          </p:cNvPr>
          <p:cNvSpPr/>
          <p:nvPr/>
        </p:nvSpPr>
        <p:spPr>
          <a:xfrm>
            <a:off x="0" y="6100549"/>
            <a:ext cx="12192000" cy="757451"/>
          </a:xfrm>
          <a:prstGeom prst="rect">
            <a:avLst/>
          </a:prstGeom>
          <a:solidFill>
            <a:srgbClr val="1113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3A7D1B65-52A9-360F-D529-1E18AD3A01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2B550-C319-0B46-9785-DCF4605D9AAA}" type="slidenum">
              <a:rPr lang="fr-FR" smtClean="0"/>
              <a:t>23</a:t>
            </a:fld>
            <a:endParaRPr lang="fr-FR"/>
          </a:p>
        </p:txBody>
      </p:sp>
      <p:sp>
        <p:nvSpPr>
          <p:cNvPr id="10" name="Rectangle : avec coin arrondi 9">
            <a:extLst>
              <a:ext uri="{FF2B5EF4-FFF2-40B4-BE49-F238E27FC236}">
                <a16:creationId xmlns:a16="http://schemas.microsoft.com/office/drawing/2014/main" id="{4881E368-3C11-8A6A-99E4-364420975147}"/>
              </a:ext>
            </a:extLst>
          </p:cNvPr>
          <p:cNvSpPr/>
          <p:nvPr/>
        </p:nvSpPr>
        <p:spPr>
          <a:xfrm>
            <a:off x="0" y="0"/>
            <a:ext cx="595950" cy="678426"/>
          </a:xfrm>
          <a:prstGeom prst="round1Rect">
            <a:avLst/>
          </a:prstGeom>
          <a:solidFill>
            <a:srgbClr val="EFE0D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i="1">
                <a:solidFill>
                  <a:srgbClr val="111325"/>
                </a:solidFill>
                <a:latin typeface="Grandview Display" panose="020B0502040204020203" pitchFamily="34" charset="0"/>
              </a:rPr>
              <a:t>2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716EB778-2152-585D-C022-52F6304DD9AD}"/>
              </a:ext>
            </a:extLst>
          </p:cNvPr>
          <p:cNvSpPr txBox="1"/>
          <p:nvPr/>
        </p:nvSpPr>
        <p:spPr>
          <a:xfrm>
            <a:off x="2010916" y="330265"/>
            <a:ext cx="817016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3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randview Display" panose="020B0502040204020203" pitchFamily="34" charset="0"/>
                <a:ea typeface="+mn-ea"/>
                <a:cs typeface="+mn-cs"/>
              </a:rPr>
              <a:t>Mise en forme des données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783B0C8B-4494-8D3F-B2FF-14FD58A46DC3}"/>
              </a:ext>
            </a:extLst>
          </p:cNvPr>
          <p:cNvSpPr txBox="1"/>
          <p:nvPr/>
        </p:nvSpPr>
        <p:spPr>
          <a:xfrm>
            <a:off x="297975" y="1340072"/>
            <a:ext cx="44601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>
                <a:latin typeface="Grandview Display" panose="020B0502040204020203" pitchFamily="34" charset="0"/>
              </a:rPr>
              <a:t>4. Évolution temporelle 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F0E4C81C-FE8D-A449-A788-5F1A1036BBBF}"/>
              </a:ext>
            </a:extLst>
          </p:cNvPr>
          <p:cNvSpPr txBox="1"/>
          <p:nvPr/>
        </p:nvSpPr>
        <p:spPr>
          <a:xfrm>
            <a:off x="297975" y="2217162"/>
            <a:ext cx="1832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>
                <a:latin typeface="Grandview Display" panose="020B0502040204020203" pitchFamily="34" charset="0"/>
              </a:rPr>
              <a:t>3) Observations </a:t>
            </a:r>
          </a:p>
        </p:txBody>
      </p:sp>
      <p:pic>
        <p:nvPicPr>
          <p:cNvPr id="4" name="Image 3" descr="Une image contenant graphique&#10;&#10;Description générée automatiquement">
            <a:extLst>
              <a:ext uri="{FF2B5EF4-FFF2-40B4-BE49-F238E27FC236}">
                <a16:creationId xmlns:a16="http://schemas.microsoft.com/office/drawing/2014/main" id="{A4072207-68C6-9C9C-40B5-4CA4B39F5C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7919" y="2709649"/>
            <a:ext cx="5740400" cy="3390900"/>
          </a:xfrm>
          <a:prstGeom prst="rect">
            <a:avLst/>
          </a:prstGeom>
        </p:spPr>
      </p:pic>
      <p:sp>
        <p:nvSpPr>
          <p:cNvPr id="5" name="Ellipse 4">
            <a:extLst>
              <a:ext uri="{FF2B5EF4-FFF2-40B4-BE49-F238E27FC236}">
                <a16:creationId xmlns:a16="http://schemas.microsoft.com/office/drawing/2014/main" id="{9A397863-5300-F580-8425-7FEABF2D77A2}"/>
              </a:ext>
            </a:extLst>
          </p:cNvPr>
          <p:cNvSpPr/>
          <p:nvPr/>
        </p:nvSpPr>
        <p:spPr>
          <a:xfrm>
            <a:off x="5630333" y="4913834"/>
            <a:ext cx="931333" cy="304800"/>
          </a:xfrm>
          <a:prstGeom prst="ellipse">
            <a:avLst/>
          </a:prstGeom>
          <a:solidFill>
            <a:srgbClr val="FF0000">
              <a:alpha val="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921793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0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AEA7BAE0-3DD9-CA45-877B-E99156AC215D}"/>
              </a:ext>
            </a:extLst>
          </p:cNvPr>
          <p:cNvSpPr/>
          <p:nvPr/>
        </p:nvSpPr>
        <p:spPr>
          <a:xfrm>
            <a:off x="0" y="6100549"/>
            <a:ext cx="12192000" cy="757451"/>
          </a:xfrm>
          <a:prstGeom prst="rect">
            <a:avLst/>
          </a:prstGeom>
          <a:solidFill>
            <a:srgbClr val="1113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3A7D1B65-52A9-360F-D529-1E18AD3A01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2B550-C319-0B46-9785-DCF4605D9AAA}" type="slidenum">
              <a:rPr lang="fr-FR" smtClean="0"/>
              <a:t>24</a:t>
            </a:fld>
            <a:endParaRPr lang="fr-FR"/>
          </a:p>
        </p:txBody>
      </p:sp>
      <p:sp>
        <p:nvSpPr>
          <p:cNvPr id="10" name="Rectangle : avec coin arrondi 9">
            <a:extLst>
              <a:ext uri="{FF2B5EF4-FFF2-40B4-BE49-F238E27FC236}">
                <a16:creationId xmlns:a16="http://schemas.microsoft.com/office/drawing/2014/main" id="{4881E368-3C11-8A6A-99E4-364420975147}"/>
              </a:ext>
            </a:extLst>
          </p:cNvPr>
          <p:cNvSpPr/>
          <p:nvPr/>
        </p:nvSpPr>
        <p:spPr>
          <a:xfrm>
            <a:off x="0" y="0"/>
            <a:ext cx="595950" cy="678426"/>
          </a:xfrm>
          <a:prstGeom prst="round1Rect">
            <a:avLst/>
          </a:prstGeom>
          <a:solidFill>
            <a:srgbClr val="EFE0D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i="1">
                <a:solidFill>
                  <a:srgbClr val="111325"/>
                </a:solidFill>
                <a:latin typeface="Grandview Display" panose="020B0502040204020203" pitchFamily="34" charset="0"/>
              </a:rPr>
              <a:t>2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716EB778-2152-585D-C022-52F6304DD9AD}"/>
              </a:ext>
            </a:extLst>
          </p:cNvPr>
          <p:cNvSpPr txBox="1"/>
          <p:nvPr/>
        </p:nvSpPr>
        <p:spPr>
          <a:xfrm>
            <a:off x="2010916" y="330265"/>
            <a:ext cx="817016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3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randview Display" panose="020B0502040204020203" pitchFamily="34" charset="0"/>
                <a:ea typeface="+mn-ea"/>
                <a:cs typeface="+mn-cs"/>
              </a:rPr>
              <a:t>Mise en forme des données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783B0C8B-4494-8D3F-B2FF-14FD58A46DC3}"/>
              </a:ext>
            </a:extLst>
          </p:cNvPr>
          <p:cNvSpPr txBox="1"/>
          <p:nvPr/>
        </p:nvSpPr>
        <p:spPr>
          <a:xfrm>
            <a:off x="297975" y="1340072"/>
            <a:ext cx="44601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>
                <a:latin typeface="Grandview Display" panose="020B0502040204020203" pitchFamily="34" charset="0"/>
              </a:rPr>
              <a:t>5. Bloc de constitutionnalité 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A555B2EA-C29C-45E7-5EEA-1D466612A589}"/>
              </a:ext>
            </a:extLst>
          </p:cNvPr>
          <p:cNvSpPr txBox="1"/>
          <p:nvPr/>
        </p:nvSpPr>
        <p:spPr>
          <a:xfrm>
            <a:off x="2294726" y="1976892"/>
            <a:ext cx="74799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>
                <a:latin typeface="Grandview Display" panose="020B0502040204020203" pitchFamily="34" charset="0"/>
              </a:rPr>
              <a:t>Mises en forme – chaque article doit correspondre un texte de référence</a:t>
            </a:r>
          </a:p>
        </p:txBody>
      </p:sp>
      <p:pic>
        <p:nvPicPr>
          <p:cNvPr id="9" name="Image 8" descr="Une image contenant texte&#10;&#10;Description générée automatiquement">
            <a:extLst>
              <a:ext uri="{FF2B5EF4-FFF2-40B4-BE49-F238E27FC236}">
                <a16:creationId xmlns:a16="http://schemas.microsoft.com/office/drawing/2014/main" id="{1A8303C5-0C1E-3572-DE31-8C61576232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05891"/>
            <a:ext cx="12192000" cy="3494658"/>
          </a:xfrm>
          <a:prstGeom prst="rect">
            <a:avLst/>
          </a:prstGeom>
        </p:spPr>
      </p:pic>
      <p:sp>
        <p:nvSpPr>
          <p:cNvPr id="11" name="Ellipse 10">
            <a:extLst>
              <a:ext uri="{FF2B5EF4-FFF2-40B4-BE49-F238E27FC236}">
                <a16:creationId xmlns:a16="http://schemas.microsoft.com/office/drawing/2014/main" id="{D2E4B0B5-A6CE-E343-7AFA-CA770E525C84}"/>
              </a:ext>
            </a:extLst>
          </p:cNvPr>
          <p:cNvSpPr/>
          <p:nvPr/>
        </p:nvSpPr>
        <p:spPr>
          <a:xfrm>
            <a:off x="4238402" y="3301099"/>
            <a:ext cx="4036167" cy="366548"/>
          </a:xfrm>
          <a:prstGeom prst="ellipse">
            <a:avLst/>
          </a:prstGeom>
          <a:solidFill>
            <a:srgbClr val="FF0000">
              <a:alpha val="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Grandview Display" panose="020B0502040204020203" pitchFamily="34" charset="0"/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6309E3A0-2DE7-4123-194B-B0B2927A9B72}"/>
              </a:ext>
            </a:extLst>
          </p:cNvPr>
          <p:cNvSpPr txBox="1"/>
          <p:nvPr/>
        </p:nvSpPr>
        <p:spPr>
          <a:xfrm>
            <a:off x="5867391" y="2858089"/>
            <a:ext cx="4422710" cy="369332"/>
          </a:xfrm>
          <a:prstGeom prst="rect">
            <a:avLst/>
          </a:prstGeom>
          <a:solidFill>
            <a:srgbClr val="EFE0D3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fr-FR">
                <a:latin typeface="Grandview Display" panose="020B0502040204020203" pitchFamily="34" charset="0"/>
              </a:rPr>
              <a:t>Conversion en entiers</a:t>
            </a:r>
          </a:p>
        </p:txBody>
      </p:sp>
    </p:spTree>
    <p:extLst>
      <p:ext uri="{BB962C8B-B14F-4D97-AF65-F5344CB8AC3E}">
        <p14:creationId xmlns:p14="http://schemas.microsoft.com/office/powerpoint/2010/main" val="34103505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0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0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AEA7BAE0-3DD9-CA45-877B-E99156AC215D}"/>
              </a:ext>
            </a:extLst>
          </p:cNvPr>
          <p:cNvSpPr/>
          <p:nvPr/>
        </p:nvSpPr>
        <p:spPr>
          <a:xfrm>
            <a:off x="0" y="6100549"/>
            <a:ext cx="12192000" cy="757451"/>
          </a:xfrm>
          <a:prstGeom prst="rect">
            <a:avLst/>
          </a:prstGeom>
          <a:solidFill>
            <a:srgbClr val="1113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3A7D1B65-52A9-360F-D529-1E18AD3A01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2B550-C319-0B46-9785-DCF4605D9AAA}" type="slidenum">
              <a:rPr lang="fr-FR" smtClean="0"/>
              <a:t>25</a:t>
            </a:fld>
            <a:endParaRPr lang="fr-FR"/>
          </a:p>
        </p:txBody>
      </p:sp>
      <p:sp>
        <p:nvSpPr>
          <p:cNvPr id="10" name="Rectangle : avec coin arrondi 9">
            <a:extLst>
              <a:ext uri="{FF2B5EF4-FFF2-40B4-BE49-F238E27FC236}">
                <a16:creationId xmlns:a16="http://schemas.microsoft.com/office/drawing/2014/main" id="{4881E368-3C11-8A6A-99E4-364420975147}"/>
              </a:ext>
            </a:extLst>
          </p:cNvPr>
          <p:cNvSpPr/>
          <p:nvPr/>
        </p:nvSpPr>
        <p:spPr>
          <a:xfrm>
            <a:off x="0" y="0"/>
            <a:ext cx="595950" cy="678426"/>
          </a:xfrm>
          <a:prstGeom prst="round1Rect">
            <a:avLst/>
          </a:prstGeom>
          <a:solidFill>
            <a:srgbClr val="EFE0D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i="1">
                <a:solidFill>
                  <a:srgbClr val="111325"/>
                </a:solidFill>
                <a:latin typeface="Grandview Display" panose="020B0502040204020203" pitchFamily="34" charset="0"/>
              </a:rPr>
              <a:t>2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716EB778-2152-585D-C022-52F6304DD9AD}"/>
              </a:ext>
            </a:extLst>
          </p:cNvPr>
          <p:cNvSpPr txBox="1"/>
          <p:nvPr/>
        </p:nvSpPr>
        <p:spPr>
          <a:xfrm>
            <a:off x="2010916" y="330265"/>
            <a:ext cx="817016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3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randview Display" panose="020B0502040204020203" pitchFamily="34" charset="0"/>
                <a:ea typeface="+mn-ea"/>
                <a:cs typeface="+mn-cs"/>
              </a:rPr>
              <a:t>Mise en forme des données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783B0C8B-4494-8D3F-B2FF-14FD58A46DC3}"/>
              </a:ext>
            </a:extLst>
          </p:cNvPr>
          <p:cNvSpPr txBox="1"/>
          <p:nvPr/>
        </p:nvSpPr>
        <p:spPr>
          <a:xfrm>
            <a:off x="297975" y="1340072"/>
            <a:ext cx="44601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>
                <a:latin typeface="Grandview Display" panose="020B0502040204020203" pitchFamily="34" charset="0"/>
              </a:rPr>
              <a:t>5. Bloc de constitutionnalité </a:t>
            </a:r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D3C8C0DA-8157-3D85-2DD0-F99302C3C890}"/>
              </a:ext>
            </a:extLst>
          </p:cNvPr>
          <p:cNvSpPr/>
          <p:nvPr/>
        </p:nvSpPr>
        <p:spPr>
          <a:xfrm>
            <a:off x="7212707" y="3429000"/>
            <a:ext cx="1129435" cy="238099"/>
          </a:xfrm>
          <a:prstGeom prst="ellipse">
            <a:avLst/>
          </a:prstGeom>
          <a:solidFill>
            <a:srgbClr val="FF0000">
              <a:alpha val="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46B3BEC6-169F-31FA-1E74-1CC52BDF602D}"/>
              </a:ext>
            </a:extLst>
          </p:cNvPr>
          <p:cNvSpPr txBox="1"/>
          <p:nvPr/>
        </p:nvSpPr>
        <p:spPr>
          <a:xfrm>
            <a:off x="4374400" y="1711862"/>
            <a:ext cx="40511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err="1">
                <a:latin typeface="Grandview Display" panose="020B0502040204020203" pitchFamily="34" charset="0"/>
              </a:rPr>
              <a:t>DataFrame</a:t>
            </a:r>
            <a:r>
              <a:rPr lang="fr-FR">
                <a:latin typeface="Grandview Display" panose="020B0502040204020203" pitchFamily="34" charset="0"/>
              </a:rPr>
              <a:t> du Conseil Constitutionnel </a:t>
            </a:r>
          </a:p>
        </p:txBody>
      </p:sp>
      <p:pic>
        <p:nvPicPr>
          <p:cNvPr id="15" name="Image 14" descr="Une image contenant table&#10;&#10;Description générée automatiquement">
            <a:extLst>
              <a:ext uri="{FF2B5EF4-FFF2-40B4-BE49-F238E27FC236}">
                <a16:creationId xmlns:a16="http://schemas.microsoft.com/office/drawing/2014/main" id="{B72477FC-1253-ACD9-577C-6DE1F470E4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4744" y="2106542"/>
            <a:ext cx="7772400" cy="3974963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529B9C5A-0637-0B22-C750-7F1C3BF67932}"/>
              </a:ext>
            </a:extLst>
          </p:cNvPr>
          <p:cNvSpPr/>
          <p:nvPr/>
        </p:nvSpPr>
        <p:spPr>
          <a:xfrm>
            <a:off x="7212707" y="2106542"/>
            <a:ext cx="2515909" cy="366467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090117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0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AEA7BAE0-3DD9-CA45-877B-E99156AC215D}"/>
              </a:ext>
            </a:extLst>
          </p:cNvPr>
          <p:cNvSpPr/>
          <p:nvPr/>
        </p:nvSpPr>
        <p:spPr>
          <a:xfrm>
            <a:off x="0" y="6100549"/>
            <a:ext cx="12192000" cy="757451"/>
          </a:xfrm>
          <a:prstGeom prst="rect">
            <a:avLst/>
          </a:prstGeom>
          <a:solidFill>
            <a:srgbClr val="1113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3A7D1B65-52A9-360F-D529-1E18AD3A01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2B550-C319-0B46-9785-DCF4605D9AAA}" type="slidenum">
              <a:rPr lang="fr-FR" smtClean="0"/>
              <a:t>26</a:t>
            </a:fld>
            <a:endParaRPr lang="fr-FR"/>
          </a:p>
        </p:txBody>
      </p:sp>
      <p:sp>
        <p:nvSpPr>
          <p:cNvPr id="10" name="Rectangle : avec coin arrondi 9">
            <a:extLst>
              <a:ext uri="{FF2B5EF4-FFF2-40B4-BE49-F238E27FC236}">
                <a16:creationId xmlns:a16="http://schemas.microsoft.com/office/drawing/2014/main" id="{4881E368-3C11-8A6A-99E4-364420975147}"/>
              </a:ext>
            </a:extLst>
          </p:cNvPr>
          <p:cNvSpPr/>
          <p:nvPr/>
        </p:nvSpPr>
        <p:spPr>
          <a:xfrm>
            <a:off x="0" y="0"/>
            <a:ext cx="595950" cy="678426"/>
          </a:xfrm>
          <a:prstGeom prst="round1Rect">
            <a:avLst/>
          </a:prstGeom>
          <a:solidFill>
            <a:srgbClr val="EFE0D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i="1">
                <a:solidFill>
                  <a:srgbClr val="111325"/>
                </a:solidFill>
                <a:latin typeface="Grandview Display" panose="020B0502040204020203" pitchFamily="34" charset="0"/>
              </a:rPr>
              <a:t>2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716EB778-2152-585D-C022-52F6304DD9AD}"/>
              </a:ext>
            </a:extLst>
          </p:cNvPr>
          <p:cNvSpPr txBox="1"/>
          <p:nvPr/>
        </p:nvSpPr>
        <p:spPr>
          <a:xfrm>
            <a:off x="2010916" y="330265"/>
            <a:ext cx="817016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3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randview Display" panose="020B0502040204020203" pitchFamily="34" charset="0"/>
                <a:ea typeface="+mn-ea"/>
                <a:cs typeface="+mn-cs"/>
              </a:rPr>
              <a:t>Mise en forme des données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783B0C8B-4494-8D3F-B2FF-14FD58A46DC3}"/>
              </a:ext>
            </a:extLst>
          </p:cNvPr>
          <p:cNvSpPr txBox="1"/>
          <p:nvPr/>
        </p:nvSpPr>
        <p:spPr>
          <a:xfrm>
            <a:off x="297975" y="1340072"/>
            <a:ext cx="44601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>
                <a:latin typeface="Grandview Display" panose="020B0502040204020203" pitchFamily="34" charset="0"/>
              </a:rPr>
              <a:t>5. Bloc de constitutionnalité </a:t>
            </a:r>
          </a:p>
        </p:txBody>
      </p:sp>
      <p:pic>
        <p:nvPicPr>
          <p:cNvPr id="3" name="Image 2" descr="Une image contenant table&#10;&#10;Description générée automatiquement">
            <a:extLst>
              <a:ext uri="{FF2B5EF4-FFF2-40B4-BE49-F238E27FC236}">
                <a16:creationId xmlns:a16="http://schemas.microsoft.com/office/drawing/2014/main" id="{C8C268C7-2EBF-7D94-083C-01C0707707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2093885"/>
            <a:ext cx="7772400" cy="4002823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46B3BEC6-169F-31FA-1E74-1CC52BDF602D}"/>
              </a:ext>
            </a:extLst>
          </p:cNvPr>
          <p:cNvSpPr txBox="1"/>
          <p:nvPr/>
        </p:nvSpPr>
        <p:spPr>
          <a:xfrm>
            <a:off x="4374400" y="1711862"/>
            <a:ext cx="40511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err="1">
                <a:latin typeface="Grandview Display" panose="020B0502040204020203" pitchFamily="34" charset="0"/>
              </a:rPr>
              <a:t>DataFrame</a:t>
            </a:r>
            <a:r>
              <a:rPr lang="fr-FR">
                <a:latin typeface="Grandview Display" panose="020B0502040204020203" pitchFamily="34" charset="0"/>
              </a:rPr>
              <a:t> du Conseil Constitutionnel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F48F9AB-9454-3704-449B-D15917FC42FC}"/>
              </a:ext>
            </a:extLst>
          </p:cNvPr>
          <p:cNvSpPr/>
          <p:nvPr/>
        </p:nvSpPr>
        <p:spPr>
          <a:xfrm>
            <a:off x="5336498" y="2093885"/>
            <a:ext cx="4645702" cy="28955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B418F3AD-F610-C8F4-1197-4CFB1440DE81}"/>
              </a:ext>
            </a:extLst>
          </p:cNvPr>
          <p:cNvSpPr/>
          <p:nvPr/>
        </p:nvSpPr>
        <p:spPr>
          <a:xfrm rot="5400000">
            <a:off x="7669741" y="4071312"/>
            <a:ext cx="3567897" cy="217527"/>
          </a:xfrm>
          <a:prstGeom prst="ellipse">
            <a:avLst/>
          </a:prstGeom>
          <a:solidFill>
            <a:srgbClr val="FF0000">
              <a:alpha val="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3238182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0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AEA7BAE0-3DD9-CA45-877B-E99156AC215D}"/>
              </a:ext>
            </a:extLst>
          </p:cNvPr>
          <p:cNvSpPr/>
          <p:nvPr/>
        </p:nvSpPr>
        <p:spPr>
          <a:xfrm>
            <a:off x="0" y="6100549"/>
            <a:ext cx="12192000" cy="757451"/>
          </a:xfrm>
          <a:prstGeom prst="rect">
            <a:avLst/>
          </a:prstGeom>
          <a:solidFill>
            <a:srgbClr val="1113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8E5CB1EB-A47B-9E4B-B70E-E3B80C153108}"/>
              </a:ext>
            </a:extLst>
          </p:cNvPr>
          <p:cNvSpPr/>
          <p:nvPr/>
        </p:nvSpPr>
        <p:spPr>
          <a:xfrm>
            <a:off x="1420779" y="968991"/>
            <a:ext cx="4000307" cy="573206"/>
          </a:xfrm>
          <a:prstGeom prst="roundRect">
            <a:avLst/>
          </a:prstGeom>
          <a:solidFill>
            <a:srgbClr val="4A4A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b="1" err="1">
                <a:solidFill>
                  <a:srgbClr val="EFE0D3"/>
                </a:solidFill>
                <a:latin typeface="Grandview Display" panose="020B0502040204020203" pitchFamily="34" charset="0"/>
              </a:rPr>
              <a:t>Scraping</a:t>
            </a:r>
            <a:r>
              <a:rPr lang="fr-FR" b="1">
                <a:solidFill>
                  <a:srgbClr val="EFE0D3"/>
                </a:solidFill>
                <a:latin typeface="Grandview Display" panose="020B0502040204020203" pitchFamily="34" charset="0"/>
              </a:rPr>
              <a:t> du site QPC 360</a:t>
            </a:r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DBCECE69-E93C-BF43-B910-2EA2298E8D51}"/>
              </a:ext>
            </a:extLst>
          </p:cNvPr>
          <p:cNvSpPr/>
          <p:nvPr/>
        </p:nvSpPr>
        <p:spPr>
          <a:xfrm>
            <a:off x="1420779" y="2621430"/>
            <a:ext cx="4000307" cy="572507"/>
          </a:xfrm>
          <a:prstGeom prst="roundRect">
            <a:avLst/>
          </a:prstGeom>
          <a:solidFill>
            <a:srgbClr val="4A4A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b="1">
                <a:solidFill>
                  <a:srgbClr val="EFE0D3"/>
                </a:solidFill>
                <a:latin typeface="Grandview Display" panose="020B0502040204020203" pitchFamily="34" charset="0"/>
              </a:rPr>
              <a:t>Mise en forme des données </a:t>
            </a:r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F1AB48C8-FC31-5643-810E-E2DF5D5C1E9D}"/>
              </a:ext>
            </a:extLst>
          </p:cNvPr>
          <p:cNvSpPr/>
          <p:nvPr/>
        </p:nvSpPr>
        <p:spPr>
          <a:xfrm>
            <a:off x="344916" y="968991"/>
            <a:ext cx="641445" cy="573206"/>
          </a:xfrm>
          <a:prstGeom prst="roundRect">
            <a:avLst/>
          </a:prstGeom>
          <a:solidFill>
            <a:srgbClr val="4A4A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>
                <a:solidFill>
                  <a:srgbClr val="EFE0D3"/>
                </a:solidFill>
                <a:latin typeface="Grandview Display" panose="020B0502040204020203" pitchFamily="34" charset="0"/>
              </a:rPr>
              <a:t>I</a:t>
            </a:r>
          </a:p>
        </p:txBody>
      </p:sp>
      <p:sp>
        <p:nvSpPr>
          <p:cNvPr id="22" name="Rectangle : coins arrondis 21">
            <a:extLst>
              <a:ext uri="{FF2B5EF4-FFF2-40B4-BE49-F238E27FC236}">
                <a16:creationId xmlns:a16="http://schemas.microsoft.com/office/drawing/2014/main" id="{F7B633C0-9878-F14C-961B-A110C26ACDEE}"/>
              </a:ext>
            </a:extLst>
          </p:cNvPr>
          <p:cNvSpPr/>
          <p:nvPr/>
        </p:nvSpPr>
        <p:spPr>
          <a:xfrm>
            <a:off x="344916" y="2621430"/>
            <a:ext cx="641445" cy="573206"/>
          </a:xfrm>
          <a:prstGeom prst="roundRect">
            <a:avLst/>
          </a:prstGeom>
          <a:solidFill>
            <a:srgbClr val="4A4A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>
                <a:solidFill>
                  <a:srgbClr val="EFE0D3"/>
                </a:solidFill>
                <a:latin typeface="Grandview Display" panose="020B0502040204020203" pitchFamily="34" charset="0"/>
              </a:rPr>
              <a:t>II</a:t>
            </a:r>
          </a:p>
        </p:txBody>
      </p:sp>
      <p:sp>
        <p:nvSpPr>
          <p:cNvPr id="25" name="Rectangle : coins arrondis 24">
            <a:extLst>
              <a:ext uri="{FF2B5EF4-FFF2-40B4-BE49-F238E27FC236}">
                <a16:creationId xmlns:a16="http://schemas.microsoft.com/office/drawing/2014/main" id="{F669F0B7-B3E6-4A42-BF62-44B6B119976F}"/>
              </a:ext>
            </a:extLst>
          </p:cNvPr>
          <p:cNvSpPr/>
          <p:nvPr/>
        </p:nvSpPr>
        <p:spPr>
          <a:xfrm>
            <a:off x="1420779" y="4360640"/>
            <a:ext cx="4000307" cy="599142"/>
          </a:xfrm>
          <a:prstGeom prst="roundRect">
            <a:avLst/>
          </a:prstGeom>
          <a:solidFill>
            <a:srgbClr val="1B1C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b="1">
                <a:solidFill>
                  <a:srgbClr val="EFE0D3"/>
                </a:solidFill>
                <a:latin typeface="Grandview Display" panose="020B0502040204020203" pitchFamily="34" charset="0"/>
              </a:rPr>
              <a:t>Analyse des données et réponse à la problématique</a:t>
            </a:r>
          </a:p>
        </p:txBody>
      </p:sp>
      <p:sp>
        <p:nvSpPr>
          <p:cNvPr id="27" name="Rectangle : coins arrondis 26">
            <a:extLst>
              <a:ext uri="{FF2B5EF4-FFF2-40B4-BE49-F238E27FC236}">
                <a16:creationId xmlns:a16="http://schemas.microsoft.com/office/drawing/2014/main" id="{FD762B74-5FD7-5747-BFE7-DCFE67A75DA0}"/>
              </a:ext>
            </a:extLst>
          </p:cNvPr>
          <p:cNvSpPr/>
          <p:nvPr/>
        </p:nvSpPr>
        <p:spPr>
          <a:xfrm>
            <a:off x="344916" y="4360640"/>
            <a:ext cx="641445" cy="573206"/>
          </a:xfrm>
          <a:prstGeom prst="roundRect">
            <a:avLst/>
          </a:prstGeom>
          <a:solidFill>
            <a:srgbClr val="1B1C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>
                <a:solidFill>
                  <a:srgbClr val="EFE0D3"/>
                </a:solidFill>
                <a:latin typeface="Grandview Display" panose="020B0502040204020203" pitchFamily="34" charset="0"/>
              </a:rPr>
              <a:t>III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C90C07FA-B7B6-8D4B-80DC-D6DD80422069}"/>
              </a:ext>
            </a:extLst>
          </p:cNvPr>
          <p:cNvSpPr txBox="1"/>
          <p:nvPr/>
        </p:nvSpPr>
        <p:spPr>
          <a:xfrm>
            <a:off x="995548" y="187679"/>
            <a:ext cx="55299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400" b="1">
                <a:latin typeface="Grandview Display" panose="020B0502040204020203" pitchFamily="34" charset="0"/>
              </a:rPr>
              <a:t>Plan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A8F74712-03DA-1827-E1D6-B009EB62B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2B550-C319-0B46-9785-DCF4605D9AAA}" type="slidenum">
              <a:rPr lang="fr-FR" smtClean="0"/>
              <a:t>27</a:t>
            </a:fld>
            <a:endParaRPr lang="fr-FR"/>
          </a:p>
        </p:txBody>
      </p:sp>
      <p:pic>
        <p:nvPicPr>
          <p:cNvPr id="9" name="Image 8" descr="Une image contenant bâtiment, plein air, colonnade&#10;&#10;Description générée automatiquement">
            <a:extLst>
              <a:ext uri="{FF2B5EF4-FFF2-40B4-BE49-F238E27FC236}">
                <a16:creationId xmlns:a16="http://schemas.microsoft.com/office/drawing/2014/main" id="{E98E3704-3D02-31F7-B899-C5E1B53497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968991"/>
            <a:ext cx="5662250" cy="3990791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softEdge rad="45584"/>
          </a:effectLst>
        </p:spPr>
      </p:pic>
    </p:spTree>
    <p:extLst>
      <p:ext uri="{BB962C8B-B14F-4D97-AF65-F5344CB8AC3E}">
        <p14:creationId xmlns:p14="http://schemas.microsoft.com/office/powerpoint/2010/main" val="37872494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0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AEA7BAE0-3DD9-CA45-877B-E99156AC215D}"/>
              </a:ext>
            </a:extLst>
          </p:cNvPr>
          <p:cNvSpPr/>
          <p:nvPr/>
        </p:nvSpPr>
        <p:spPr>
          <a:xfrm>
            <a:off x="0" y="6100549"/>
            <a:ext cx="12192000" cy="757451"/>
          </a:xfrm>
          <a:prstGeom prst="rect">
            <a:avLst/>
          </a:prstGeom>
          <a:solidFill>
            <a:srgbClr val="1113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CDA08B9-DEA7-EA4E-A2B1-7DA424254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644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fr-FR"/>
              <a:t>3. Analyse des données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98ADD6F-0EF9-6D6E-C695-7B1C4F3A25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2B550-C319-0B46-9785-DCF4605D9AAA}" type="slidenum">
              <a:rPr lang="fr-FR" smtClean="0"/>
              <a:t>28</a:t>
            </a:fld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ED239579-D2F4-A831-3A68-AAA398CA44DB}"/>
              </a:ext>
            </a:extLst>
          </p:cNvPr>
          <p:cNvSpPr txBox="1"/>
          <p:nvPr/>
        </p:nvSpPr>
        <p:spPr>
          <a:xfrm>
            <a:off x="4110519" y="1064208"/>
            <a:ext cx="465704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000">
                <a:latin typeface="Grandview Display" panose="020B0502040204020203" pitchFamily="34" charset="0"/>
              </a:rPr>
              <a:t>3.1. Apparition des articles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03ECF6DB-6B5C-1591-415B-F009DF3FFE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3701" y="3048745"/>
            <a:ext cx="9414798" cy="1786509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3BE3A443-4845-E978-4FB3-D5D85D050FED}"/>
              </a:ext>
            </a:extLst>
          </p:cNvPr>
          <p:cNvSpPr txBox="1"/>
          <p:nvPr/>
        </p:nvSpPr>
        <p:spPr>
          <a:xfrm>
            <a:off x="982361" y="1929394"/>
            <a:ext cx="10227273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900">
                <a:latin typeface="Grandview Display" panose="020B0502040204020203" pitchFamily="34" charset="0"/>
              </a:rPr>
              <a:t>Déterminer le </a:t>
            </a:r>
            <a:r>
              <a:rPr lang="fr-FR" sz="1900" b="1">
                <a:latin typeface="Grandview Display" panose="020B0502040204020203" pitchFamily="34" charset="0"/>
              </a:rPr>
              <a:t>% d’apparition </a:t>
            </a:r>
            <a:r>
              <a:rPr lang="fr-FR" sz="1900">
                <a:latin typeface="Grandview Display" panose="020B0502040204020203" pitchFamily="34" charset="0"/>
              </a:rPr>
              <a:t>des dispositions du bloc de constitutionnalité dans les décisions de chacune des 3 juridictions </a:t>
            </a:r>
            <a:r>
              <a:rPr lang="fr-FR" sz="1900">
                <a:latin typeface="Grandview Display" panose="020B0502040204020203" pitchFamily="34" charset="0"/>
                <a:sym typeface="Wingdings" pitchFamily="2" charset="2"/>
              </a:rPr>
              <a:t> </a:t>
            </a:r>
            <a:r>
              <a:rPr lang="fr-FR" sz="1900" b="1">
                <a:latin typeface="Grandview Display" panose="020B0502040204020203" pitchFamily="34" charset="0"/>
                <a:sym typeface="Wingdings" pitchFamily="2" charset="2"/>
              </a:rPr>
              <a:t>articles les plus fréquemment invoqués à l’appui d’une QPC</a:t>
            </a:r>
            <a:endParaRPr lang="fr-FR" sz="1900" b="1">
              <a:latin typeface="Grandview Display" panose="020B0502040204020203" pitchFamily="34" charset="0"/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C6845B28-7CAC-0CA0-4A49-99A1FE00086C}"/>
              </a:ext>
            </a:extLst>
          </p:cNvPr>
          <p:cNvSpPr txBox="1"/>
          <p:nvPr/>
        </p:nvSpPr>
        <p:spPr>
          <a:xfrm>
            <a:off x="1553701" y="4835254"/>
            <a:ext cx="26661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>
                <a:latin typeface="Grandview Display" panose="020B0502040204020203" pitchFamily="34" charset="0"/>
              </a:rPr>
              <a:t>Exemple conseil constitutionnel</a:t>
            </a:r>
          </a:p>
        </p:txBody>
      </p:sp>
    </p:spTree>
    <p:extLst>
      <p:ext uri="{BB962C8B-B14F-4D97-AF65-F5344CB8AC3E}">
        <p14:creationId xmlns:p14="http://schemas.microsoft.com/office/powerpoint/2010/main" val="13583979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0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AEA7BAE0-3DD9-CA45-877B-E99156AC215D}"/>
              </a:ext>
            </a:extLst>
          </p:cNvPr>
          <p:cNvSpPr/>
          <p:nvPr/>
        </p:nvSpPr>
        <p:spPr>
          <a:xfrm>
            <a:off x="0" y="6100549"/>
            <a:ext cx="12192000" cy="757451"/>
          </a:xfrm>
          <a:prstGeom prst="rect">
            <a:avLst/>
          </a:prstGeom>
          <a:solidFill>
            <a:srgbClr val="1113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CDA08B9-DEA7-EA4E-A2B1-7DA424254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644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fr-FR"/>
              <a:t>3. Analyse des données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98ADD6F-0EF9-6D6E-C695-7B1C4F3A25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2B550-C319-0B46-9785-DCF4605D9AAA}" type="slidenum">
              <a:rPr lang="fr-FR" smtClean="0"/>
              <a:t>29</a:t>
            </a:fld>
            <a:endParaRPr lang="fr-FR"/>
          </a:p>
        </p:txBody>
      </p:sp>
      <p:pic>
        <p:nvPicPr>
          <p:cNvPr id="1028" name="Picture 4" descr="page1image50700208">
            <a:extLst>
              <a:ext uri="{FF2B5EF4-FFF2-40B4-BE49-F238E27FC236}">
                <a16:creationId xmlns:a16="http://schemas.microsoft.com/office/drawing/2014/main" id="{37AC20B2-EA97-BD66-3FEC-93AFC4118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3593" y="1341207"/>
            <a:ext cx="8124812" cy="4968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 : avec coin arrondi 11">
            <a:extLst>
              <a:ext uri="{FF2B5EF4-FFF2-40B4-BE49-F238E27FC236}">
                <a16:creationId xmlns:a16="http://schemas.microsoft.com/office/drawing/2014/main" id="{5700AF31-DAAC-BAC8-E7B3-8D52B8E44369}"/>
              </a:ext>
            </a:extLst>
          </p:cNvPr>
          <p:cNvSpPr/>
          <p:nvPr/>
        </p:nvSpPr>
        <p:spPr>
          <a:xfrm>
            <a:off x="0" y="-1"/>
            <a:ext cx="685800" cy="757451"/>
          </a:xfrm>
          <a:prstGeom prst="round1Rect">
            <a:avLst/>
          </a:prstGeom>
          <a:solidFill>
            <a:srgbClr val="EFE0D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i="1">
                <a:solidFill>
                  <a:srgbClr val="111325"/>
                </a:solidFill>
                <a:latin typeface="Grandview Display" panose="020B0502040204020203" pitchFamily="34" charset="0"/>
              </a:rPr>
              <a:t>3.1</a:t>
            </a:r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37BEF8AC-98B9-69FC-A3C2-26395462E33B}"/>
              </a:ext>
            </a:extLst>
          </p:cNvPr>
          <p:cNvSpPr/>
          <p:nvPr/>
        </p:nvSpPr>
        <p:spPr>
          <a:xfrm>
            <a:off x="9661908" y="908539"/>
            <a:ext cx="976313" cy="991933"/>
          </a:xfrm>
          <a:prstGeom prst="ellipse">
            <a:avLst/>
          </a:prstGeom>
          <a:solidFill>
            <a:srgbClr val="BCBC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C31356BB-B560-56CE-0522-66AD17B95AE8}"/>
              </a:ext>
            </a:extLst>
          </p:cNvPr>
          <p:cNvSpPr txBox="1"/>
          <p:nvPr/>
        </p:nvSpPr>
        <p:spPr>
          <a:xfrm>
            <a:off x="9534510" y="1112117"/>
            <a:ext cx="12311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>
                <a:solidFill>
                  <a:schemeClr val="bg1"/>
                </a:solidFill>
                <a:latin typeface="Grandview Display" panose="020B0502040204020203" pitchFamily="34" charset="0"/>
              </a:rPr>
              <a:t>Cour de cassation</a:t>
            </a:r>
          </a:p>
        </p:txBody>
      </p:sp>
    </p:spTree>
    <p:extLst>
      <p:ext uri="{BB962C8B-B14F-4D97-AF65-F5344CB8AC3E}">
        <p14:creationId xmlns:p14="http://schemas.microsoft.com/office/powerpoint/2010/main" val="24905753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0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AEA7BAE0-3DD9-CA45-877B-E99156AC215D}"/>
              </a:ext>
            </a:extLst>
          </p:cNvPr>
          <p:cNvSpPr/>
          <p:nvPr/>
        </p:nvSpPr>
        <p:spPr>
          <a:xfrm>
            <a:off x="0" y="6100549"/>
            <a:ext cx="12192000" cy="757451"/>
          </a:xfrm>
          <a:prstGeom prst="rect">
            <a:avLst/>
          </a:prstGeom>
          <a:solidFill>
            <a:srgbClr val="1113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Titre 1">
            <a:extLst>
              <a:ext uri="{FF2B5EF4-FFF2-40B4-BE49-F238E27FC236}">
                <a16:creationId xmlns:a16="http://schemas.microsoft.com/office/drawing/2014/main" id="{D1D797A4-9DC0-7F4B-823B-8872ED449E18}"/>
              </a:ext>
            </a:extLst>
          </p:cNvPr>
          <p:cNvSpPr txBox="1">
            <a:spLocks/>
          </p:cNvSpPr>
          <p:nvPr/>
        </p:nvSpPr>
        <p:spPr>
          <a:xfrm>
            <a:off x="838200" y="2242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b="1">
                <a:solidFill>
                  <a:srgbClr val="121426"/>
                </a:solidFill>
                <a:latin typeface="Grandview Display" panose="020B0502040204020203" pitchFamily="34" charset="0"/>
                <a:cs typeface="Futura Medium"/>
              </a:rPr>
              <a:t>Introduction </a:t>
            </a:r>
            <a:endParaRPr lang="fr-FR" b="1">
              <a:solidFill>
                <a:srgbClr val="121426"/>
              </a:solidFill>
              <a:latin typeface="Grandview Display" panose="020B0502040204020203" pitchFamily="34" charset="0"/>
            </a:endParaRPr>
          </a:p>
        </p:txBody>
      </p:sp>
      <p:sp>
        <p:nvSpPr>
          <p:cNvPr id="37" name="Espace réservé du contenu 2">
            <a:extLst>
              <a:ext uri="{FF2B5EF4-FFF2-40B4-BE49-F238E27FC236}">
                <a16:creationId xmlns:a16="http://schemas.microsoft.com/office/drawing/2014/main" id="{6FBD6DC2-68A5-5245-82F6-3764609250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0330" y="1318591"/>
            <a:ext cx="5850835" cy="4463756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fr-FR" sz="1700" b="1" i="1">
                <a:solidFill>
                  <a:srgbClr val="121426"/>
                </a:solidFill>
                <a:latin typeface="Grandview Display" panose="020B0502040204020203" pitchFamily="34" charset="0"/>
                <a:cs typeface="Cordia New"/>
              </a:rPr>
              <a:t>Présentation du sujet </a:t>
            </a:r>
          </a:p>
          <a:p>
            <a:pPr>
              <a:lnSpc>
                <a:spcPct val="120000"/>
              </a:lnSpc>
            </a:pPr>
            <a:r>
              <a:rPr lang="fr-FR" sz="1700">
                <a:solidFill>
                  <a:srgbClr val="121426"/>
                </a:solidFill>
                <a:latin typeface="Grandview Display" panose="020B0502040204020203" pitchFamily="34" charset="0"/>
                <a:cs typeface="Cordia New"/>
              </a:rPr>
              <a:t>Examen des droits fondamentaux soutenus à l'appui d'une QPC lors d</a:t>
            </a:r>
            <a:r>
              <a:rPr lang="fr-FR" sz="1700" u="sng">
                <a:solidFill>
                  <a:srgbClr val="121426"/>
                </a:solidFill>
                <a:latin typeface="Grandview Display" panose="020B0502040204020203" pitchFamily="34" charset="0"/>
                <a:cs typeface="Cordia New"/>
              </a:rPr>
              <a:t>'un parcours juridictionnel complet</a:t>
            </a:r>
            <a:r>
              <a:rPr lang="fr-FR" sz="1700">
                <a:solidFill>
                  <a:srgbClr val="121426"/>
                </a:solidFill>
                <a:latin typeface="Grandview Display" panose="020B0502040204020203" pitchFamily="34" charset="0"/>
                <a:cs typeface="Cordia New"/>
              </a:rPr>
              <a:t> : </a:t>
            </a:r>
          </a:p>
          <a:p>
            <a:pPr lvl="1">
              <a:lnSpc>
                <a:spcPct val="120000"/>
              </a:lnSpc>
            </a:pPr>
            <a:r>
              <a:rPr lang="fr-FR" sz="1600">
                <a:solidFill>
                  <a:srgbClr val="121426"/>
                </a:solidFill>
                <a:latin typeface="Grandview Display" panose="020B0502040204020203" pitchFamily="34" charset="0"/>
                <a:cs typeface="Cordia New"/>
              </a:rPr>
              <a:t>Faisant l'objet d'un plus grand nombre de </a:t>
            </a:r>
            <a:r>
              <a:rPr lang="fr-FR" sz="1600" b="1">
                <a:solidFill>
                  <a:srgbClr val="121426"/>
                </a:solidFill>
                <a:latin typeface="Grandview Display" panose="020B0502040204020203" pitchFamily="34" charset="0"/>
                <a:cs typeface="Cordia New"/>
              </a:rPr>
              <a:t>renvois </a:t>
            </a:r>
            <a:r>
              <a:rPr lang="fr-FR" sz="1600">
                <a:solidFill>
                  <a:srgbClr val="121426"/>
                </a:solidFill>
                <a:latin typeface="Grandview Display" panose="020B0502040204020203" pitchFamily="34" charset="0"/>
                <a:cs typeface="Cordia New"/>
              </a:rPr>
              <a:t>("succès") par le Conseil d'Etat ou la Cour de cassation</a:t>
            </a:r>
          </a:p>
          <a:p>
            <a:pPr lvl="1">
              <a:lnSpc>
                <a:spcPct val="120000"/>
              </a:lnSpc>
            </a:pPr>
            <a:r>
              <a:rPr lang="fr-FR" sz="1600">
                <a:solidFill>
                  <a:srgbClr val="121426"/>
                </a:solidFill>
                <a:latin typeface="Grandview Display" panose="020B0502040204020203" pitchFamily="34" charset="0"/>
                <a:cs typeface="Cordia New"/>
              </a:rPr>
              <a:t>Et donnant lieu à un plus grand nombre de </a:t>
            </a:r>
            <a:r>
              <a:rPr lang="fr-FR" sz="1600" b="1">
                <a:solidFill>
                  <a:srgbClr val="121426"/>
                </a:solidFill>
                <a:latin typeface="Grandview Display" panose="020B0502040204020203" pitchFamily="34" charset="0"/>
                <a:cs typeface="Cordia New"/>
              </a:rPr>
              <a:t>décisions de non-conformité</a:t>
            </a:r>
            <a:r>
              <a:rPr lang="fr-FR" sz="1600">
                <a:solidFill>
                  <a:srgbClr val="121426"/>
                </a:solidFill>
                <a:latin typeface="Grandview Display" panose="020B0502040204020203" pitchFamily="34" charset="0"/>
                <a:cs typeface="Cordia New"/>
              </a:rPr>
              <a:t> à la Constitution ("succès") par le Conseil Constitutionne</a:t>
            </a:r>
            <a:r>
              <a:rPr lang="fr-FR" sz="1600" b="1">
                <a:solidFill>
                  <a:srgbClr val="121426"/>
                </a:solidFill>
                <a:latin typeface="Grandview Display" panose="020B0502040204020203" pitchFamily="34" charset="0"/>
                <a:cs typeface="Cordia New"/>
              </a:rPr>
              <a:t>l </a:t>
            </a:r>
          </a:p>
          <a:p>
            <a:pPr marL="285750" indent="-285750">
              <a:lnSpc>
                <a:spcPct val="120000"/>
              </a:lnSpc>
            </a:pPr>
            <a:r>
              <a:rPr lang="fr-FR" sz="1700">
                <a:solidFill>
                  <a:srgbClr val="121426"/>
                </a:solidFill>
                <a:latin typeface="Grandview Display" panose="020B0502040204020203" pitchFamily="34" charset="0"/>
                <a:cs typeface="Cordia New"/>
              </a:rPr>
              <a:t>Etude de la </a:t>
            </a:r>
            <a:r>
              <a:rPr lang="fr-FR" sz="1700" b="1">
                <a:solidFill>
                  <a:srgbClr val="121426"/>
                </a:solidFill>
                <a:latin typeface="Grandview Display" panose="020B0502040204020203" pitchFamily="34" charset="0"/>
                <a:cs typeface="Cordia New"/>
              </a:rPr>
              <a:t>typologie des droits </a:t>
            </a:r>
            <a:r>
              <a:rPr lang="fr-FR" sz="1700">
                <a:solidFill>
                  <a:srgbClr val="121426"/>
                </a:solidFill>
                <a:latin typeface="Grandview Display" panose="020B0502040204020203" pitchFamily="34" charset="0"/>
                <a:cs typeface="Cordia New"/>
              </a:rPr>
              <a:t>ayant le plus de succès :</a:t>
            </a:r>
          </a:p>
          <a:p>
            <a:pPr marL="742950" lvl="1" indent="0">
              <a:lnSpc>
                <a:spcPct val="120000"/>
              </a:lnSpc>
            </a:pPr>
            <a:r>
              <a:rPr lang="fr-FR" sz="1600">
                <a:solidFill>
                  <a:srgbClr val="121426"/>
                </a:solidFill>
                <a:latin typeface="Grandview Display" panose="020B0502040204020203" pitchFamily="34" charset="0"/>
                <a:cs typeface="Cordia New"/>
              </a:rPr>
              <a:t>Insérés dans la Constitution </a:t>
            </a:r>
          </a:p>
          <a:p>
            <a:pPr marL="742950" lvl="1" indent="0">
              <a:lnSpc>
                <a:spcPct val="120000"/>
              </a:lnSpc>
            </a:pPr>
            <a:r>
              <a:rPr lang="fr-FR" sz="1600">
                <a:solidFill>
                  <a:srgbClr val="121426"/>
                </a:solidFill>
                <a:latin typeface="Grandview Display" panose="020B0502040204020203" pitchFamily="34" charset="0"/>
                <a:cs typeface="Cordia New"/>
              </a:rPr>
              <a:t>Ou dans le bloc de constitutionnalité </a:t>
            </a:r>
          </a:p>
          <a:p>
            <a:pPr marL="0" indent="0">
              <a:lnSpc>
                <a:spcPct val="120000"/>
              </a:lnSpc>
              <a:buNone/>
            </a:pPr>
            <a:endParaRPr lang="fr-FR" sz="1700">
              <a:solidFill>
                <a:srgbClr val="121426"/>
              </a:solidFill>
              <a:latin typeface="Grandview Display" panose="020B0502040204020203" pitchFamily="34" charset="0"/>
              <a:cs typeface="Times" pitchFamily="2" charset="0"/>
            </a:endParaRPr>
          </a:p>
          <a:p>
            <a:pPr marL="571500" indent="0">
              <a:lnSpc>
                <a:spcPct val="120000"/>
              </a:lnSpc>
              <a:buNone/>
            </a:pPr>
            <a:endParaRPr lang="fr-FR" sz="1700">
              <a:solidFill>
                <a:srgbClr val="121426"/>
              </a:solidFill>
              <a:latin typeface="Grandview Display" panose="020B0502040204020203" pitchFamily="34" charset="0"/>
              <a:cs typeface="Cordia New"/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2B93130-8B25-FC90-DB6C-396C11684C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2B550-C319-0B46-9785-DCF4605D9AAA}" type="slidenum">
              <a:rPr lang="fr-FR" smtClean="0"/>
              <a:t>3</a:t>
            </a:fld>
            <a:endParaRPr lang="fr-FR"/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D2A53A53-E064-C646-4A6F-D82A2219A375}"/>
              </a:ext>
            </a:extLst>
          </p:cNvPr>
          <p:cNvSpPr/>
          <p:nvPr/>
        </p:nvSpPr>
        <p:spPr>
          <a:xfrm>
            <a:off x="283028" y="1175657"/>
            <a:ext cx="6058137" cy="460669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0000"/>
              </a:solidFill>
              <a:latin typeface="Grandview Display" panose="020B0502040204020203" pitchFamily="34" charset="0"/>
            </a:endParaRPr>
          </a:p>
        </p:txBody>
      </p:sp>
      <p:sp>
        <p:nvSpPr>
          <p:cNvPr id="8" name="Espace réservé du contenu 2">
            <a:extLst>
              <a:ext uri="{FF2B5EF4-FFF2-40B4-BE49-F238E27FC236}">
                <a16:creationId xmlns:a16="http://schemas.microsoft.com/office/drawing/2014/main" id="{51595BAA-3E74-D847-11CB-4EF80581B090}"/>
              </a:ext>
            </a:extLst>
          </p:cNvPr>
          <p:cNvSpPr txBox="1">
            <a:spLocks/>
          </p:cNvSpPr>
          <p:nvPr/>
        </p:nvSpPr>
        <p:spPr>
          <a:xfrm>
            <a:off x="6983145" y="1341595"/>
            <a:ext cx="4715024" cy="433435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fr-FR" sz="1700" b="1" i="1">
                <a:solidFill>
                  <a:srgbClr val="121426"/>
                </a:solidFill>
                <a:latin typeface="Grandview Display" panose="020B0502040204020203" pitchFamily="34" charset="0"/>
                <a:cs typeface="Cordia New"/>
              </a:rPr>
              <a:t>Utilité du sujet </a:t>
            </a:r>
          </a:p>
          <a:p>
            <a:pPr>
              <a:lnSpc>
                <a:spcPct val="120000"/>
              </a:lnSpc>
            </a:pPr>
            <a:r>
              <a:rPr lang="fr-FR" sz="1700">
                <a:solidFill>
                  <a:srgbClr val="121426"/>
                </a:solidFill>
                <a:latin typeface="Grandview Display" panose="020B0502040204020203" pitchFamily="34" charset="0"/>
                <a:cs typeface="Cordia New"/>
              </a:rPr>
              <a:t>Obtenir des clefs de compréhension des décisions de renvoi et de conformité des plus hautes juridictions françaises</a:t>
            </a:r>
          </a:p>
          <a:p>
            <a:pPr>
              <a:lnSpc>
                <a:spcPct val="120000"/>
              </a:lnSpc>
            </a:pPr>
            <a:r>
              <a:rPr lang="fr-FR" sz="1700">
                <a:solidFill>
                  <a:srgbClr val="121426"/>
                </a:solidFill>
                <a:latin typeface="Grandview Display" panose="020B0502040204020203" pitchFamily="34" charset="0"/>
                <a:cs typeface="Cordia New"/>
              </a:rPr>
              <a:t>Base de données QPC 360 portail de la QPC </a:t>
            </a:r>
            <a:r>
              <a:rPr lang="fr-FR" sz="1700" i="1">
                <a:solidFill>
                  <a:srgbClr val="121426"/>
                </a:solidFill>
                <a:latin typeface="Grandview Display" panose="020B0502040204020203" pitchFamily="34" charset="0"/>
                <a:cs typeface="Cordia New"/>
              </a:rPr>
              <a:t>complète </a:t>
            </a:r>
            <a:r>
              <a:rPr lang="fr-FR" sz="1700">
                <a:solidFill>
                  <a:srgbClr val="121426"/>
                </a:solidFill>
                <a:latin typeface="Grandview Display" panose="020B0502040204020203" pitchFamily="34" charset="0"/>
                <a:cs typeface="Cordia New"/>
              </a:rPr>
              <a:t>et </a:t>
            </a:r>
            <a:r>
              <a:rPr lang="fr-FR" sz="1700" i="1">
                <a:solidFill>
                  <a:srgbClr val="121426"/>
                </a:solidFill>
                <a:latin typeface="Grandview Display" panose="020B0502040204020203" pitchFamily="34" charset="0"/>
                <a:cs typeface="Cordia New"/>
              </a:rPr>
              <a:t>récente</a:t>
            </a:r>
          </a:p>
          <a:p>
            <a:pPr>
              <a:lnSpc>
                <a:spcPct val="120000"/>
              </a:lnSpc>
            </a:pPr>
            <a:r>
              <a:rPr lang="fr-FR" sz="1700">
                <a:solidFill>
                  <a:srgbClr val="121426"/>
                </a:solidFill>
                <a:latin typeface="Grandview Display" panose="020B0502040204020203" pitchFamily="34" charset="0"/>
                <a:cs typeface="Cordia New"/>
              </a:rPr>
              <a:t>Echo avec la doctrine des droits fondamentaux : </a:t>
            </a:r>
            <a:r>
              <a:rPr lang="fr-FR" sz="1700" b="1">
                <a:solidFill>
                  <a:srgbClr val="121426"/>
                </a:solidFill>
                <a:latin typeface="Grandview Display" panose="020B0502040204020203" pitchFamily="34" charset="0"/>
                <a:cs typeface="Cordia New"/>
              </a:rPr>
              <a:t>existe-t-il </a:t>
            </a:r>
            <a:r>
              <a:rPr lang="fr-FR" sz="1700" b="1" i="1">
                <a:solidFill>
                  <a:srgbClr val="121426"/>
                </a:solidFill>
                <a:latin typeface="Grandview Display" panose="020B0502040204020203" pitchFamily="34" charset="0"/>
                <a:cs typeface="Cordia New"/>
              </a:rPr>
              <a:t>in fine </a:t>
            </a:r>
            <a:r>
              <a:rPr lang="fr-FR" sz="1700" b="1">
                <a:solidFill>
                  <a:srgbClr val="121426"/>
                </a:solidFill>
                <a:latin typeface="Grandview Display" panose="020B0502040204020203" pitchFamily="34" charset="0"/>
                <a:cs typeface="Cordia New"/>
              </a:rPr>
              <a:t>des droits plus fondamentaux que d'autres</a:t>
            </a:r>
            <a:r>
              <a:rPr lang="fr-FR" sz="1700">
                <a:solidFill>
                  <a:srgbClr val="121426"/>
                </a:solidFill>
                <a:latin typeface="Grandview Display" panose="020B0502040204020203" pitchFamily="34" charset="0"/>
                <a:cs typeface="Cordia New"/>
              </a:rPr>
              <a:t> ? </a:t>
            </a:r>
          </a:p>
          <a:p>
            <a:pPr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fr-FR" sz="1700">
              <a:solidFill>
                <a:srgbClr val="121426"/>
              </a:solidFill>
              <a:latin typeface="Grandview Display" panose="020B0502040204020203" pitchFamily="34" charset="0"/>
              <a:cs typeface="Cordia New"/>
            </a:endParaRPr>
          </a:p>
          <a:p>
            <a:pPr marL="0" indent="0">
              <a:lnSpc>
                <a:spcPct val="120000"/>
              </a:lnSpc>
              <a:buNone/>
            </a:pPr>
            <a:endParaRPr lang="fr-FR" sz="1700" b="1" i="1">
              <a:solidFill>
                <a:srgbClr val="121426"/>
              </a:solidFill>
              <a:latin typeface="Grandview Display" panose="020B0502040204020203" pitchFamily="34" charset="0"/>
              <a:cs typeface="Cordia New"/>
            </a:endParaRPr>
          </a:p>
          <a:p>
            <a:pPr marL="0" indent="0">
              <a:lnSpc>
                <a:spcPct val="120000"/>
              </a:lnSpc>
              <a:buNone/>
            </a:pPr>
            <a:endParaRPr lang="fr-FR" sz="1700" b="1" i="1">
              <a:solidFill>
                <a:srgbClr val="121426"/>
              </a:solidFill>
              <a:latin typeface="Grandview Display" panose="020B0502040204020203" pitchFamily="34" charset="0"/>
              <a:cs typeface="Cordia New"/>
            </a:endParaRPr>
          </a:p>
          <a:p>
            <a:pPr marL="0" indent="0">
              <a:lnSpc>
                <a:spcPct val="120000"/>
              </a:lnSpc>
              <a:buNone/>
            </a:pPr>
            <a:endParaRPr lang="fr-FR" sz="1700">
              <a:solidFill>
                <a:srgbClr val="121426"/>
              </a:solidFill>
              <a:latin typeface="Grandview Display" panose="020B0502040204020203" pitchFamily="34" charset="0"/>
              <a:cs typeface="Times" pitchFamily="2" charset="0"/>
            </a:endParaRPr>
          </a:p>
          <a:p>
            <a:pPr marL="571500" indent="0">
              <a:lnSpc>
                <a:spcPct val="120000"/>
              </a:lnSpc>
              <a:buNone/>
            </a:pPr>
            <a:endParaRPr lang="fr-FR" sz="1700">
              <a:solidFill>
                <a:srgbClr val="121426"/>
              </a:solidFill>
              <a:latin typeface="Grandview Display" panose="020B0502040204020203" pitchFamily="34" charset="0"/>
              <a:cs typeface="Cordia New"/>
            </a:endParaRPr>
          </a:p>
        </p:txBody>
      </p:sp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5252BF38-20B4-FA8C-C167-25CE569A49C5}"/>
              </a:ext>
            </a:extLst>
          </p:cNvPr>
          <p:cNvSpPr/>
          <p:nvPr/>
        </p:nvSpPr>
        <p:spPr>
          <a:xfrm>
            <a:off x="6548467" y="1094021"/>
            <a:ext cx="5471540" cy="441771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2766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2" grpId="0" animBg="1"/>
    </p:bldLst>
  </p:timing>
  <p:extLst>
    <p:ext uri="{6950BFC3-D8DA-4A85-94F7-54DA5524770B}">
      <p188:commentRel xmlns:p188="http://schemas.microsoft.com/office/powerpoint/2018/8/main" r:id="rId2"/>
    </p:ext>
  </p:extLs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0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age1image50700000">
            <a:extLst>
              <a:ext uri="{FF2B5EF4-FFF2-40B4-BE49-F238E27FC236}">
                <a16:creationId xmlns:a16="http://schemas.microsoft.com/office/drawing/2014/main" id="{22CE2734-F9F9-CCA8-6297-F532D2A2A8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3593" y="1318425"/>
            <a:ext cx="8124812" cy="4990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AEA7BAE0-3DD9-CA45-877B-E99156AC215D}"/>
              </a:ext>
            </a:extLst>
          </p:cNvPr>
          <p:cNvSpPr/>
          <p:nvPr/>
        </p:nvSpPr>
        <p:spPr>
          <a:xfrm>
            <a:off x="0" y="6100549"/>
            <a:ext cx="12192000" cy="757451"/>
          </a:xfrm>
          <a:prstGeom prst="rect">
            <a:avLst/>
          </a:prstGeom>
          <a:solidFill>
            <a:srgbClr val="1113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CDA08B9-DEA7-EA4E-A2B1-7DA424254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644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fr-FR"/>
              <a:t>3. Analyse des données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98ADD6F-0EF9-6D6E-C695-7B1C4F3A25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2B550-C319-0B46-9785-DCF4605D9AAA}" type="slidenum">
              <a:rPr lang="fr-FR" smtClean="0"/>
              <a:t>30</a:t>
            </a:fld>
            <a:endParaRPr lang="fr-FR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35835A10-B3AF-E70A-D1B2-30A10C29D1BB}"/>
              </a:ext>
            </a:extLst>
          </p:cNvPr>
          <p:cNvSpPr/>
          <p:nvPr/>
        </p:nvSpPr>
        <p:spPr>
          <a:xfrm>
            <a:off x="9661908" y="908539"/>
            <a:ext cx="976313" cy="991933"/>
          </a:xfrm>
          <a:prstGeom prst="ellipse">
            <a:avLst/>
          </a:prstGeom>
          <a:solidFill>
            <a:srgbClr val="BCBC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8E6F39C3-77A0-3986-F375-ECE98FAF9B9D}"/>
              </a:ext>
            </a:extLst>
          </p:cNvPr>
          <p:cNvSpPr txBox="1"/>
          <p:nvPr/>
        </p:nvSpPr>
        <p:spPr>
          <a:xfrm>
            <a:off x="9534510" y="1112117"/>
            <a:ext cx="12311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>
                <a:solidFill>
                  <a:schemeClr val="bg1"/>
                </a:solidFill>
                <a:latin typeface="Grandview Display" panose="020B0502040204020203" pitchFamily="34" charset="0"/>
              </a:rPr>
              <a:t>Conseil d’État</a:t>
            </a:r>
          </a:p>
        </p:txBody>
      </p:sp>
      <p:sp>
        <p:nvSpPr>
          <p:cNvPr id="11" name="Rectangle : avec coin arrondi 10">
            <a:extLst>
              <a:ext uri="{FF2B5EF4-FFF2-40B4-BE49-F238E27FC236}">
                <a16:creationId xmlns:a16="http://schemas.microsoft.com/office/drawing/2014/main" id="{55D70620-956E-20C7-3041-FE35E27EEBAD}"/>
              </a:ext>
            </a:extLst>
          </p:cNvPr>
          <p:cNvSpPr/>
          <p:nvPr/>
        </p:nvSpPr>
        <p:spPr>
          <a:xfrm>
            <a:off x="0" y="-1"/>
            <a:ext cx="685800" cy="757451"/>
          </a:xfrm>
          <a:prstGeom prst="round1Rect">
            <a:avLst/>
          </a:prstGeom>
          <a:solidFill>
            <a:srgbClr val="EFE0D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i="1">
                <a:solidFill>
                  <a:srgbClr val="111325"/>
                </a:solidFill>
                <a:latin typeface="Grandview Display" panose="020B0502040204020203" pitchFamily="34" charset="0"/>
              </a:rPr>
              <a:t>3.1</a:t>
            </a:r>
          </a:p>
        </p:txBody>
      </p:sp>
    </p:spTree>
    <p:extLst>
      <p:ext uri="{BB962C8B-B14F-4D97-AF65-F5344CB8AC3E}">
        <p14:creationId xmlns:p14="http://schemas.microsoft.com/office/powerpoint/2010/main" val="27986965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0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AEA7BAE0-3DD9-CA45-877B-E99156AC215D}"/>
              </a:ext>
            </a:extLst>
          </p:cNvPr>
          <p:cNvSpPr/>
          <p:nvPr/>
        </p:nvSpPr>
        <p:spPr>
          <a:xfrm>
            <a:off x="0" y="6100549"/>
            <a:ext cx="12192000" cy="757451"/>
          </a:xfrm>
          <a:prstGeom prst="rect">
            <a:avLst/>
          </a:prstGeom>
          <a:solidFill>
            <a:srgbClr val="1113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CDA08B9-DEA7-EA4E-A2B1-7DA424254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644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fr-FR"/>
              <a:t>3. Analyse des données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98ADD6F-0EF9-6D6E-C695-7B1C4F3A25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2B550-C319-0B46-9785-DCF4605D9AAA}" type="slidenum">
              <a:rPr lang="fr-FR" smtClean="0"/>
              <a:t>31</a:t>
            </a:fld>
            <a:endParaRPr lang="fr-FR"/>
          </a:p>
        </p:txBody>
      </p:sp>
      <p:pic>
        <p:nvPicPr>
          <p:cNvPr id="8" name="Picture 1" descr="page1image50823376">
            <a:extLst>
              <a:ext uri="{FF2B5EF4-FFF2-40B4-BE49-F238E27FC236}">
                <a16:creationId xmlns:a16="http://schemas.microsoft.com/office/drawing/2014/main" id="{D685C9C9-AD47-8012-29D4-3B1A90E355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6097" y="1351469"/>
            <a:ext cx="8112308" cy="4966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Ellipse 8">
            <a:extLst>
              <a:ext uri="{FF2B5EF4-FFF2-40B4-BE49-F238E27FC236}">
                <a16:creationId xmlns:a16="http://schemas.microsoft.com/office/drawing/2014/main" id="{D3A872FA-9414-BFCB-D104-72CFEA1DA013}"/>
              </a:ext>
            </a:extLst>
          </p:cNvPr>
          <p:cNvSpPr/>
          <p:nvPr/>
        </p:nvSpPr>
        <p:spPr>
          <a:xfrm>
            <a:off x="9661908" y="908539"/>
            <a:ext cx="976313" cy="991933"/>
          </a:xfrm>
          <a:prstGeom prst="ellipse">
            <a:avLst/>
          </a:prstGeom>
          <a:solidFill>
            <a:srgbClr val="BCBC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8936B10C-9059-76F1-BDE4-C99592EBB8C0}"/>
              </a:ext>
            </a:extLst>
          </p:cNvPr>
          <p:cNvSpPr txBox="1"/>
          <p:nvPr/>
        </p:nvSpPr>
        <p:spPr>
          <a:xfrm>
            <a:off x="9534510" y="1112117"/>
            <a:ext cx="12311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>
                <a:solidFill>
                  <a:schemeClr val="bg1"/>
                </a:solidFill>
                <a:latin typeface="Grandview Display" panose="020B0502040204020203" pitchFamily="34" charset="0"/>
              </a:rPr>
              <a:t>Conseil </a:t>
            </a:r>
            <a:r>
              <a:rPr lang="fr-FR" sz="1600" b="1" err="1">
                <a:solidFill>
                  <a:schemeClr val="bg1"/>
                </a:solidFill>
                <a:latin typeface="Grandview Display" panose="020B0502040204020203" pitchFamily="34" charset="0"/>
              </a:rPr>
              <a:t>constit</a:t>
            </a:r>
            <a:r>
              <a:rPr lang="fr-FR" sz="1600" b="1">
                <a:solidFill>
                  <a:schemeClr val="bg1"/>
                </a:solidFill>
                <a:latin typeface="Grandview Display" panose="020B0502040204020203" pitchFamily="34" charset="0"/>
              </a:rPr>
              <a:t>.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FEE67ECB-8F5A-0D8C-9BF6-C27BF1F12074}"/>
              </a:ext>
            </a:extLst>
          </p:cNvPr>
          <p:cNvSpPr txBox="1"/>
          <p:nvPr/>
        </p:nvSpPr>
        <p:spPr>
          <a:xfrm>
            <a:off x="-62801" y="3077181"/>
            <a:ext cx="21717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>
                <a:latin typeface="Grandview Display" panose="020B0502040204020203" pitchFamily="34" charset="0"/>
                <a:sym typeface="Wingdings" pitchFamily="2" charset="2"/>
              </a:rPr>
              <a:t> </a:t>
            </a:r>
            <a:r>
              <a:rPr lang="fr-FR" b="1">
                <a:latin typeface="Grandview Display" panose="020B0502040204020203" pitchFamily="34" charset="0"/>
              </a:rPr>
              <a:t>Majorité d’articles de la DDHC</a:t>
            </a:r>
          </a:p>
        </p:txBody>
      </p:sp>
      <p:sp>
        <p:nvSpPr>
          <p:cNvPr id="14" name="Rectangle : avec coin arrondi 13">
            <a:extLst>
              <a:ext uri="{FF2B5EF4-FFF2-40B4-BE49-F238E27FC236}">
                <a16:creationId xmlns:a16="http://schemas.microsoft.com/office/drawing/2014/main" id="{CBD2F089-CDFB-6906-BADC-404B8E2CEDB4}"/>
              </a:ext>
            </a:extLst>
          </p:cNvPr>
          <p:cNvSpPr/>
          <p:nvPr/>
        </p:nvSpPr>
        <p:spPr>
          <a:xfrm>
            <a:off x="0" y="-1"/>
            <a:ext cx="685800" cy="757451"/>
          </a:xfrm>
          <a:prstGeom prst="round1Rect">
            <a:avLst/>
          </a:prstGeom>
          <a:solidFill>
            <a:srgbClr val="EFE0D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i="1">
                <a:solidFill>
                  <a:srgbClr val="111325"/>
                </a:solidFill>
                <a:latin typeface="Grandview Display" panose="020B0502040204020203" pitchFamily="34" charset="0"/>
              </a:rPr>
              <a:t>3.1</a:t>
            </a:r>
          </a:p>
        </p:txBody>
      </p:sp>
    </p:spTree>
    <p:extLst>
      <p:ext uri="{BB962C8B-B14F-4D97-AF65-F5344CB8AC3E}">
        <p14:creationId xmlns:p14="http://schemas.microsoft.com/office/powerpoint/2010/main" val="8677847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0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AEA7BAE0-3DD9-CA45-877B-E99156AC215D}"/>
              </a:ext>
            </a:extLst>
          </p:cNvPr>
          <p:cNvSpPr/>
          <p:nvPr/>
        </p:nvSpPr>
        <p:spPr>
          <a:xfrm>
            <a:off x="0" y="6100549"/>
            <a:ext cx="12192000" cy="757451"/>
          </a:xfrm>
          <a:prstGeom prst="rect">
            <a:avLst/>
          </a:prstGeom>
          <a:solidFill>
            <a:srgbClr val="1113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 : avec coin arrondi 11">
            <a:extLst>
              <a:ext uri="{FF2B5EF4-FFF2-40B4-BE49-F238E27FC236}">
                <a16:creationId xmlns:a16="http://schemas.microsoft.com/office/drawing/2014/main" id="{DDB6CB63-CA35-5844-86CA-A760A5E73378}"/>
              </a:ext>
            </a:extLst>
          </p:cNvPr>
          <p:cNvSpPr/>
          <p:nvPr/>
        </p:nvSpPr>
        <p:spPr>
          <a:xfrm>
            <a:off x="0" y="0"/>
            <a:ext cx="595950" cy="678426"/>
          </a:xfrm>
          <a:prstGeom prst="round1Rect">
            <a:avLst/>
          </a:prstGeom>
          <a:solidFill>
            <a:srgbClr val="EFE0D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i="1">
                <a:solidFill>
                  <a:srgbClr val="111325"/>
                </a:solidFill>
                <a:latin typeface="Grandview Display" panose="020B0502040204020203" pitchFamily="34" charset="0"/>
              </a:rPr>
              <a:t>3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98ADD6F-0EF9-6D6E-C695-7B1C4F3A25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2B550-C319-0B46-9785-DCF4605D9AAA}" type="slidenum">
              <a:rPr lang="fr-FR" smtClean="0"/>
              <a:t>32</a:t>
            </a:fld>
            <a:endParaRPr lang="fr-FR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3428A02B-828E-7705-1971-4C73D2739E47}"/>
              </a:ext>
            </a:extLst>
          </p:cNvPr>
          <p:cNvSpPr txBox="1"/>
          <p:nvPr/>
        </p:nvSpPr>
        <p:spPr>
          <a:xfrm>
            <a:off x="2857773" y="339213"/>
            <a:ext cx="716253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000">
                <a:latin typeface="Grandview Display" panose="020B0502040204020203" pitchFamily="34" charset="0"/>
              </a:rPr>
              <a:t>3.2. Distribution des articles par solutions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50DFC297-83CF-AA86-2BFF-B755FBE85810}"/>
              </a:ext>
            </a:extLst>
          </p:cNvPr>
          <p:cNvSpPr txBox="1"/>
          <p:nvPr/>
        </p:nvSpPr>
        <p:spPr>
          <a:xfrm>
            <a:off x="279075" y="1194438"/>
            <a:ext cx="11633850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900">
                <a:latin typeface="Grandview Display" panose="020B0502040204020203" pitchFamily="34" charset="0"/>
              </a:rPr>
              <a:t>Apparition de chaque article dans les décisions de renvoi / non-renvoi et de conformité / non-conformité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AB463CFF-F9AD-9DFE-880F-6532FD18E4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680752"/>
            <a:ext cx="7772400" cy="4102622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7054E039-A17F-7003-B298-0DDB02144958}"/>
              </a:ext>
            </a:extLst>
          </p:cNvPr>
          <p:cNvSpPr txBox="1"/>
          <p:nvPr/>
        </p:nvSpPr>
        <p:spPr>
          <a:xfrm>
            <a:off x="2209800" y="5783374"/>
            <a:ext cx="26661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>
                <a:latin typeface="Grandview Display" panose="020B0502040204020203" pitchFamily="34" charset="0"/>
              </a:rPr>
              <a:t>Exemple conseil constitutionnel</a:t>
            </a:r>
          </a:p>
        </p:txBody>
      </p:sp>
    </p:spTree>
    <p:extLst>
      <p:ext uri="{BB962C8B-B14F-4D97-AF65-F5344CB8AC3E}">
        <p14:creationId xmlns:p14="http://schemas.microsoft.com/office/powerpoint/2010/main" val="1167158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0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AEA7BAE0-3DD9-CA45-877B-E99156AC215D}"/>
              </a:ext>
            </a:extLst>
          </p:cNvPr>
          <p:cNvSpPr/>
          <p:nvPr/>
        </p:nvSpPr>
        <p:spPr>
          <a:xfrm>
            <a:off x="0" y="6100549"/>
            <a:ext cx="12192000" cy="757451"/>
          </a:xfrm>
          <a:prstGeom prst="rect">
            <a:avLst/>
          </a:prstGeom>
          <a:solidFill>
            <a:srgbClr val="1113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 : avec coin arrondi 11">
            <a:extLst>
              <a:ext uri="{FF2B5EF4-FFF2-40B4-BE49-F238E27FC236}">
                <a16:creationId xmlns:a16="http://schemas.microsoft.com/office/drawing/2014/main" id="{DDB6CB63-CA35-5844-86CA-A760A5E73378}"/>
              </a:ext>
            </a:extLst>
          </p:cNvPr>
          <p:cNvSpPr/>
          <p:nvPr/>
        </p:nvSpPr>
        <p:spPr>
          <a:xfrm>
            <a:off x="0" y="0"/>
            <a:ext cx="595950" cy="678426"/>
          </a:xfrm>
          <a:prstGeom prst="round1Rect">
            <a:avLst/>
          </a:prstGeom>
          <a:solidFill>
            <a:srgbClr val="EFE0D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i="1">
                <a:solidFill>
                  <a:srgbClr val="111325"/>
                </a:solidFill>
                <a:latin typeface="Grandview Display" panose="020B0502040204020203" pitchFamily="34" charset="0"/>
              </a:rPr>
              <a:t>3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98ADD6F-0EF9-6D6E-C695-7B1C4F3A25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2B550-C319-0B46-9785-DCF4605D9AAA}" type="slidenum">
              <a:rPr lang="fr-FR" smtClean="0"/>
              <a:t>33</a:t>
            </a:fld>
            <a:endParaRPr lang="fr-FR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3428A02B-828E-7705-1971-4C73D2739E47}"/>
              </a:ext>
            </a:extLst>
          </p:cNvPr>
          <p:cNvSpPr txBox="1"/>
          <p:nvPr/>
        </p:nvSpPr>
        <p:spPr>
          <a:xfrm>
            <a:off x="2857773" y="339213"/>
            <a:ext cx="716253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000">
                <a:latin typeface="Grandview Display" panose="020B0502040204020203" pitchFamily="34" charset="0"/>
              </a:rPr>
              <a:t>3.2. Distribution des articles par solutions</a:t>
            </a:r>
          </a:p>
        </p:txBody>
      </p:sp>
      <p:sp>
        <p:nvSpPr>
          <p:cNvPr id="2" name="Rectangle : avec coin arrondi 1">
            <a:extLst>
              <a:ext uri="{FF2B5EF4-FFF2-40B4-BE49-F238E27FC236}">
                <a16:creationId xmlns:a16="http://schemas.microsoft.com/office/drawing/2014/main" id="{AB962671-C261-E086-7801-EBB33ADC65E7}"/>
              </a:ext>
            </a:extLst>
          </p:cNvPr>
          <p:cNvSpPr/>
          <p:nvPr/>
        </p:nvSpPr>
        <p:spPr>
          <a:xfrm>
            <a:off x="0" y="-1"/>
            <a:ext cx="685800" cy="757451"/>
          </a:xfrm>
          <a:prstGeom prst="round1Rect">
            <a:avLst/>
          </a:prstGeom>
          <a:solidFill>
            <a:srgbClr val="EFE0D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i="1">
                <a:solidFill>
                  <a:srgbClr val="111325"/>
                </a:solidFill>
                <a:latin typeface="Grandview Display" panose="020B0502040204020203" pitchFamily="34" charset="0"/>
              </a:rPr>
              <a:t>3.2</a:t>
            </a:r>
          </a:p>
        </p:txBody>
      </p:sp>
      <p:pic>
        <p:nvPicPr>
          <p:cNvPr id="7" name="Picture 3" descr="page1image50700832">
            <a:extLst>
              <a:ext uri="{FF2B5EF4-FFF2-40B4-BE49-F238E27FC236}">
                <a16:creationId xmlns:a16="http://schemas.microsoft.com/office/drawing/2014/main" id="{5E65AB73-1052-7AF5-3D0A-FDB4DC3A24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212" y="1157581"/>
            <a:ext cx="10239575" cy="4542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Ellipse 8">
            <a:extLst>
              <a:ext uri="{FF2B5EF4-FFF2-40B4-BE49-F238E27FC236}">
                <a16:creationId xmlns:a16="http://schemas.microsoft.com/office/drawing/2014/main" id="{B8A8E1E3-4F66-4F41-71EE-A6CFD66571D6}"/>
              </a:ext>
            </a:extLst>
          </p:cNvPr>
          <p:cNvSpPr/>
          <p:nvPr/>
        </p:nvSpPr>
        <p:spPr>
          <a:xfrm>
            <a:off x="2392471" y="1565753"/>
            <a:ext cx="626302" cy="298818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DD4AA481-7286-DFCD-185A-B333A6CAD504}"/>
              </a:ext>
            </a:extLst>
          </p:cNvPr>
          <p:cNvSpPr/>
          <p:nvPr/>
        </p:nvSpPr>
        <p:spPr>
          <a:xfrm>
            <a:off x="10020311" y="1490374"/>
            <a:ext cx="626302" cy="298818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4A0F5B5A-D8C5-BAC5-35A0-FFE9343077EC}"/>
              </a:ext>
            </a:extLst>
          </p:cNvPr>
          <p:cNvSpPr txBox="1"/>
          <p:nvPr/>
        </p:nvSpPr>
        <p:spPr>
          <a:xfrm>
            <a:off x="1736053" y="5735559"/>
            <a:ext cx="3709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>
                <a:latin typeface="Grandview Display" panose="020B0502040204020203" pitchFamily="34" charset="0"/>
              </a:rPr>
              <a:t>Article 6 DDHC = </a:t>
            </a:r>
            <a:r>
              <a:rPr lang="fr-FR" b="1">
                <a:latin typeface="Grandview Display" panose="020B0502040204020203" pitchFamily="34" charset="0"/>
              </a:rPr>
              <a:t>principe d</a:t>
            </a:r>
            <a:r>
              <a:rPr lang="fr-FR">
                <a:latin typeface="Grandview Display" panose="020B0502040204020203" pitchFamily="34" charset="0"/>
              </a:rPr>
              <a:t>’</a:t>
            </a:r>
            <a:r>
              <a:rPr lang="fr-FR" b="1">
                <a:latin typeface="Grandview Display" panose="020B0502040204020203" pitchFamily="34" charset="0"/>
              </a:rPr>
              <a:t>égalité</a:t>
            </a:r>
            <a:r>
              <a:rPr lang="fr-FR">
                <a:latin typeface="Grandview Display" panose="020B0502040204020203" pitchFamily="34" charset="0"/>
              </a:rPr>
              <a:t> 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B52E9654-C2BD-F964-18CF-6374BE3F8A12}"/>
              </a:ext>
            </a:extLst>
          </p:cNvPr>
          <p:cNvSpPr txBox="1"/>
          <p:nvPr/>
        </p:nvSpPr>
        <p:spPr>
          <a:xfrm>
            <a:off x="7268765" y="5700418"/>
            <a:ext cx="3377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>
                <a:latin typeface="Grandview Display" panose="020B0502040204020203" pitchFamily="34" charset="0"/>
              </a:rPr>
              <a:t>Article 16 DDHC = </a:t>
            </a:r>
            <a:r>
              <a:rPr lang="fr-FR" b="1">
                <a:latin typeface="Grandview Display" panose="020B0502040204020203" pitchFamily="34" charset="0"/>
              </a:rPr>
              <a:t>droit au juge </a:t>
            </a:r>
          </a:p>
        </p:txBody>
      </p:sp>
    </p:spTree>
    <p:extLst>
      <p:ext uri="{BB962C8B-B14F-4D97-AF65-F5344CB8AC3E}">
        <p14:creationId xmlns:p14="http://schemas.microsoft.com/office/powerpoint/2010/main" val="32523500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0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AEA7BAE0-3DD9-CA45-877B-E99156AC215D}"/>
              </a:ext>
            </a:extLst>
          </p:cNvPr>
          <p:cNvSpPr/>
          <p:nvPr/>
        </p:nvSpPr>
        <p:spPr>
          <a:xfrm>
            <a:off x="0" y="6100549"/>
            <a:ext cx="12192000" cy="757451"/>
          </a:xfrm>
          <a:prstGeom prst="rect">
            <a:avLst/>
          </a:prstGeom>
          <a:solidFill>
            <a:srgbClr val="1113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 : avec coin arrondi 11">
            <a:extLst>
              <a:ext uri="{FF2B5EF4-FFF2-40B4-BE49-F238E27FC236}">
                <a16:creationId xmlns:a16="http://schemas.microsoft.com/office/drawing/2014/main" id="{DDB6CB63-CA35-5844-86CA-A760A5E73378}"/>
              </a:ext>
            </a:extLst>
          </p:cNvPr>
          <p:cNvSpPr/>
          <p:nvPr/>
        </p:nvSpPr>
        <p:spPr>
          <a:xfrm>
            <a:off x="0" y="0"/>
            <a:ext cx="595950" cy="678426"/>
          </a:xfrm>
          <a:prstGeom prst="round1Rect">
            <a:avLst/>
          </a:prstGeom>
          <a:solidFill>
            <a:srgbClr val="EFE0D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i="1">
                <a:solidFill>
                  <a:srgbClr val="111325"/>
                </a:solidFill>
                <a:latin typeface="Grandview Display" panose="020B0502040204020203" pitchFamily="34" charset="0"/>
              </a:rPr>
              <a:t>3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98ADD6F-0EF9-6D6E-C695-7B1C4F3A25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2B550-C319-0B46-9785-DCF4605D9AAA}" type="slidenum">
              <a:rPr lang="fr-FR" smtClean="0"/>
              <a:t>34</a:t>
            </a:fld>
            <a:endParaRPr lang="fr-FR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3428A02B-828E-7705-1971-4C73D2739E47}"/>
              </a:ext>
            </a:extLst>
          </p:cNvPr>
          <p:cNvSpPr txBox="1"/>
          <p:nvPr/>
        </p:nvSpPr>
        <p:spPr>
          <a:xfrm>
            <a:off x="2857773" y="339213"/>
            <a:ext cx="716253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000">
                <a:latin typeface="Grandview Display" panose="020B0502040204020203" pitchFamily="34" charset="0"/>
              </a:rPr>
              <a:t>3.2. Distribution des articles par solutions</a:t>
            </a:r>
          </a:p>
        </p:txBody>
      </p:sp>
      <p:sp>
        <p:nvSpPr>
          <p:cNvPr id="2" name="Rectangle : avec coin arrondi 1">
            <a:extLst>
              <a:ext uri="{FF2B5EF4-FFF2-40B4-BE49-F238E27FC236}">
                <a16:creationId xmlns:a16="http://schemas.microsoft.com/office/drawing/2014/main" id="{AB962671-C261-E086-7801-EBB33ADC65E7}"/>
              </a:ext>
            </a:extLst>
          </p:cNvPr>
          <p:cNvSpPr/>
          <p:nvPr/>
        </p:nvSpPr>
        <p:spPr>
          <a:xfrm>
            <a:off x="0" y="-1"/>
            <a:ext cx="685800" cy="757451"/>
          </a:xfrm>
          <a:prstGeom prst="round1Rect">
            <a:avLst/>
          </a:prstGeom>
          <a:solidFill>
            <a:srgbClr val="EFE0D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i="1">
                <a:solidFill>
                  <a:srgbClr val="111325"/>
                </a:solidFill>
                <a:latin typeface="Grandview Display" panose="020B0502040204020203" pitchFamily="34" charset="0"/>
              </a:rPr>
              <a:t>3.2</a:t>
            </a:r>
          </a:p>
        </p:txBody>
      </p:sp>
      <p:pic>
        <p:nvPicPr>
          <p:cNvPr id="5" name="Picture 2" descr="page2image50751024">
            <a:extLst>
              <a:ext uri="{FF2B5EF4-FFF2-40B4-BE49-F238E27FC236}">
                <a16:creationId xmlns:a16="http://schemas.microsoft.com/office/drawing/2014/main" id="{0FBC19E3-29AE-5B2F-2F90-BDD2504780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250" y="1157581"/>
            <a:ext cx="10239575" cy="4574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52493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0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AEA7BAE0-3DD9-CA45-877B-E99156AC215D}"/>
              </a:ext>
            </a:extLst>
          </p:cNvPr>
          <p:cNvSpPr/>
          <p:nvPr/>
        </p:nvSpPr>
        <p:spPr>
          <a:xfrm>
            <a:off x="0" y="6100549"/>
            <a:ext cx="12192000" cy="757451"/>
          </a:xfrm>
          <a:prstGeom prst="rect">
            <a:avLst/>
          </a:prstGeom>
          <a:solidFill>
            <a:srgbClr val="1113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 : avec coin arrondi 11">
            <a:extLst>
              <a:ext uri="{FF2B5EF4-FFF2-40B4-BE49-F238E27FC236}">
                <a16:creationId xmlns:a16="http://schemas.microsoft.com/office/drawing/2014/main" id="{DDB6CB63-CA35-5844-86CA-A760A5E73378}"/>
              </a:ext>
            </a:extLst>
          </p:cNvPr>
          <p:cNvSpPr/>
          <p:nvPr/>
        </p:nvSpPr>
        <p:spPr>
          <a:xfrm>
            <a:off x="0" y="0"/>
            <a:ext cx="595950" cy="678426"/>
          </a:xfrm>
          <a:prstGeom prst="round1Rect">
            <a:avLst/>
          </a:prstGeom>
          <a:solidFill>
            <a:srgbClr val="EFE0D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i="1">
                <a:solidFill>
                  <a:srgbClr val="111325"/>
                </a:solidFill>
                <a:latin typeface="Grandview Display" panose="020B0502040204020203" pitchFamily="34" charset="0"/>
              </a:rPr>
              <a:t>3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98ADD6F-0EF9-6D6E-C695-7B1C4F3A25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2B550-C319-0B46-9785-DCF4605D9AAA}" type="slidenum">
              <a:rPr lang="fr-FR" smtClean="0"/>
              <a:t>35</a:t>
            </a:fld>
            <a:endParaRPr lang="fr-FR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3428A02B-828E-7705-1971-4C73D2739E47}"/>
              </a:ext>
            </a:extLst>
          </p:cNvPr>
          <p:cNvSpPr txBox="1"/>
          <p:nvPr/>
        </p:nvSpPr>
        <p:spPr>
          <a:xfrm>
            <a:off x="2857773" y="339213"/>
            <a:ext cx="716253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000">
                <a:latin typeface="Grandview Display" panose="020B0502040204020203" pitchFamily="34" charset="0"/>
              </a:rPr>
              <a:t>3.2. Distribution des articles par solutions</a:t>
            </a:r>
          </a:p>
        </p:txBody>
      </p:sp>
      <p:sp>
        <p:nvSpPr>
          <p:cNvPr id="2" name="Rectangle : avec coin arrondi 1">
            <a:extLst>
              <a:ext uri="{FF2B5EF4-FFF2-40B4-BE49-F238E27FC236}">
                <a16:creationId xmlns:a16="http://schemas.microsoft.com/office/drawing/2014/main" id="{AB962671-C261-E086-7801-EBB33ADC65E7}"/>
              </a:ext>
            </a:extLst>
          </p:cNvPr>
          <p:cNvSpPr/>
          <p:nvPr/>
        </p:nvSpPr>
        <p:spPr>
          <a:xfrm>
            <a:off x="0" y="-1"/>
            <a:ext cx="685800" cy="757451"/>
          </a:xfrm>
          <a:prstGeom prst="round1Rect">
            <a:avLst/>
          </a:prstGeom>
          <a:solidFill>
            <a:srgbClr val="EFE0D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i="1">
                <a:solidFill>
                  <a:srgbClr val="111325"/>
                </a:solidFill>
                <a:latin typeface="Grandview Display" panose="020B0502040204020203" pitchFamily="34" charset="0"/>
              </a:rPr>
              <a:t>3.2</a:t>
            </a:r>
          </a:p>
        </p:txBody>
      </p:sp>
      <p:pic>
        <p:nvPicPr>
          <p:cNvPr id="3" name="Picture 1" descr="page1image50700624">
            <a:extLst>
              <a:ext uri="{FF2B5EF4-FFF2-40B4-BE49-F238E27FC236}">
                <a16:creationId xmlns:a16="http://schemas.microsoft.com/office/drawing/2014/main" id="{F10FB614-9203-9C9F-1B93-67797C0B46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251" y="1141988"/>
            <a:ext cx="10239574" cy="4574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36750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0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AEA7BAE0-3DD9-CA45-877B-E99156AC215D}"/>
              </a:ext>
            </a:extLst>
          </p:cNvPr>
          <p:cNvSpPr/>
          <p:nvPr/>
        </p:nvSpPr>
        <p:spPr>
          <a:xfrm>
            <a:off x="0" y="6100549"/>
            <a:ext cx="12192000" cy="757451"/>
          </a:xfrm>
          <a:prstGeom prst="rect">
            <a:avLst/>
          </a:prstGeom>
          <a:solidFill>
            <a:srgbClr val="1113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 : avec coin arrondi 11">
            <a:extLst>
              <a:ext uri="{FF2B5EF4-FFF2-40B4-BE49-F238E27FC236}">
                <a16:creationId xmlns:a16="http://schemas.microsoft.com/office/drawing/2014/main" id="{DDB6CB63-CA35-5844-86CA-A760A5E73378}"/>
              </a:ext>
            </a:extLst>
          </p:cNvPr>
          <p:cNvSpPr/>
          <p:nvPr/>
        </p:nvSpPr>
        <p:spPr>
          <a:xfrm>
            <a:off x="0" y="0"/>
            <a:ext cx="595950" cy="678426"/>
          </a:xfrm>
          <a:prstGeom prst="round1Rect">
            <a:avLst/>
          </a:prstGeom>
          <a:solidFill>
            <a:srgbClr val="EFE0D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i="1">
                <a:solidFill>
                  <a:srgbClr val="111325"/>
                </a:solidFill>
                <a:latin typeface="Grandview Display" panose="020B0502040204020203" pitchFamily="34" charset="0"/>
              </a:rPr>
              <a:t>3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98ADD6F-0EF9-6D6E-C695-7B1C4F3A25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2B550-C319-0B46-9785-DCF4605D9AAA}" type="slidenum">
              <a:rPr lang="fr-FR" smtClean="0"/>
              <a:t>36</a:t>
            </a:fld>
            <a:endParaRPr lang="fr-FR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3428A02B-828E-7705-1971-4C73D2739E47}"/>
              </a:ext>
            </a:extLst>
          </p:cNvPr>
          <p:cNvSpPr txBox="1"/>
          <p:nvPr/>
        </p:nvSpPr>
        <p:spPr>
          <a:xfrm>
            <a:off x="2857773" y="339213"/>
            <a:ext cx="716253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000">
                <a:latin typeface="Grandview Display" panose="020B0502040204020203" pitchFamily="34" charset="0"/>
              </a:rPr>
              <a:t>3.3. Distribution des solutions par articles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ED2559C7-FD85-FFC4-BD5B-F82BBEEA00A6}"/>
              </a:ext>
            </a:extLst>
          </p:cNvPr>
          <p:cNvSpPr txBox="1"/>
          <p:nvPr/>
        </p:nvSpPr>
        <p:spPr>
          <a:xfrm>
            <a:off x="279075" y="908950"/>
            <a:ext cx="11633850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900">
                <a:latin typeface="Grandview Display" panose="020B0502040204020203" pitchFamily="34" charset="0"/>
              </a:rPr>
              <a:t>Calcul probabilité pour un article de mener à </a:t>
            </a:r>
            <a:r>
              <a:rPr lang="fr-FR" sz="1900" b="1">
                <a:latin typeface="Grandview Display" panose="020B0502040204020203" pitchFamily="34" charset="0"/>
              </a:rPr>
              <a:t>succès / échec</a:t>
            </a:r>
            <a:r>
              <a:rPr lang="fr-FR" sz="1900">
                <a:latin typeface="Grandview Display" panose="020B0502040204020203" pitchFamily="34" charset="0"/>
              </a:rPr>
              <a:t> – comparaison avec la probabilité moyenne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EF9E82FE-ABCB-A0B9-C016-1C26DC22B5BC}"/>
              </a:ext>
            </a:extLst>
          </p:cNvPr>
          <p:cNvSpPr txBox="1"/>
          <p:nvPr/>
        </p:nvSpPr>
        <p:spPr>
          <a:xfrm>
            <a:off x="595950" y="1253754"/>
            <a:ext cx="385199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sz="1700" b="1">
                <a:latin typeface="Grandview Display" panose="020B0502040204020203" pitchFamily="34" charset="0"/>
              </a:rPr>
              <a:t>Succès</a:t>
            </a:r>
            <a:r>
              <a:rPr lang="fr-FR" sz="1700">
                <a:latin typeface="Grandview Display" panose="020B0502040204020203" pitchFamily="34" charset="0"/>
              </a:rPr>
              <a:t> = renvoi / non-conformité</a:t>
            </a:r>
          </a:p>
          <a:p>
            <a:pPr algn="just"/>
            <a:r>
              <a:rPr lang="fr-FR" sz="1700" b="1">
                <a:latin typeface="Grandview Display" panose="020B0502040204020203" pitchFamily="34" charset="0"/>
              </a:rPr>
              <a:t>Échec</a:t>
            </a:r>
            <a:r>
              <a:rPr lang="fr-FR" sz="1700">
                <a:latin typeface="Grandview Display" panose="020B0502040204020203" pitchFamily="34" charset="0"/>
              </a:rPr>
              <a:t> = non-renvoi / conformité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0CB7E83F-A717-6899-DB40-7221E7DCA9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217" y="2636690"/>
            <a:ext cx="7173041" cy="3063399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264A30F3-84F8-83ED-92DB-09986AAB0F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6203" y="1281386"/>
            <a:ext cx="3851994" cy="4682638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B2394F7B-6EF1-6101-6375-45688982E2A7}"/>
              </a:ext>
            </a:extLst>
          </p:cNvPr>
          <p:cNvSpPr txBox="1"/>
          <p:nvPr/>
        </p:nvSpPr>
        <p:spPr>
          <a:xfrm>
            <a:off x="2713053" y="2214111"/>
            <a:ext cx="2419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>
                <a:latin typeface="Grandview Display" panose="020B0502040204020203" pitchFamily="34" charset="0"/>
                <a:sym typeface="Wingdings" pitchFamily="2" charset="2"/>
              </a:rPr>
              <a:t></a:t>
            </a:r>
            <a:r>
              <a:rPr lang="fr-FR" b="1">
                <a:latin typeface="Grandview Display" panose="020B0502040204020203" pitchFamily="34" charset="0"/>
                <a:sym typeface="Wingdings" pitchFamily="2" charset="2"/>
              </a:rPr>
              <a:t> </a:t>
            </a:r>
            <a:r>
              <a:rPr lang="fr-FR" err="1">
                <a:latin typeface="Grandview Display" panose="020B0502040204020203" pitchFamily="34" charset="0"/>
                <a:sym typeface="Wingdings" pitchFamily="2" charset="2"/>
              </a:rPr>
              <a:t>Dataframe</a:t>
            </a:r>
            <a:endParaRPr lang="fr-FR">
              <a:latin typeface="Grandview Display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09166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0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AEA7BAE0-3DD9-CA45-877B-E99156AC215D}"/>
              </a:ext>
            </a:extLst>
          </p:cNvPr>
          <p:cNvSpPr/>
          <p:nvPr/>
        </p:nvSpPr>
        <p:spPr>
          <a:xfrm>
            <a:off x="0" y="6100549"/>
            <a:ext cx="12192000" cy="757451"/>
          </a:xfrm>
          <a:prstGeom prst="rect">
            <a:avLst/>
          </a:prstGeom>
          <a:solidFill>
            <a:srgbClr val="1113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 : avec coin arrondi 11">
            <a:extLst>
              <a:ext uri="{FF2B5EF4-FFF2-40B4-BE49-F238E27FC236}">
                <a16:creationId xmlns:a16="http://schemas.microsoft.com/office/drawing/2014/main" id="{DDB6CB63-CA35-5844-86CA-A760A5E73378}"/>
              </a:ext>
            </a:extLst>
          </p:cNvPr>
          <p:cNvSpPr/>
          <p:nvPr/>
        </p:nvSpPr>
        <p:spPr>
          <a:xfrm>
            <a:off x="0" y="0"/>
            <a:ext cx="595950" cy="678426"/>
          </a:xfrm>
          <a:prstGeom prst="round1Rect">
            <a:avLst/>
          </a:prstGeom>
          <a:solidFill>
            <a:srgbClr val="EFE0D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i="1">
                <a:solidFill>
                  <a:srgbClr val="111325"/>
                </a:solidFill>
                <a:latin typeface="Grandview Display" panose="020B0502040204020203" pitchFamily="34" charset="0"/>
              </a:rPr>
              <a:t>3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98ADD6F-0EF9-6D6E-C695-7B1C4F3A25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2B550-C319-0B46-9785-DCF4605D9AAA}" type="slidenum">
              <a:rPr lang="fr-FR" smtClean="0"/>
              <a:t>37</a:t>
            </a:fld>
            <a:endParaRPr lang="fr-FR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3428A02B-828E-7705-1971-4C73D2739E47}"/>
              </a:ext>
            </a:extLst>
          </p:cNvPr>
          <p:cNvSpPr txBox="1"/>
          <p:nvPr/>
        </p:nvSpPr>
        <p:spPr>
          <a:xfrm>
            <a:off x="2857773" y="339213"/>
            <a:ext cx="716253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000">
                <a:latin typeface="Grandview Display" panose="020B0502040204020203" pitchFamily="34" charset="0"/>
              </a:rPr>
              <a:t>3.3. Distribution des solutions par articles</a:t>
            </a:r>
          </a:p>
        </p:txBody>
      </p:sp>
      <p:sp>
        <p:nvSpPr>
          <p:cNvPr id="7" name="Rectangle : avec coin arrondi 6">
            <a:extLst>
              <a:ext uri="{FF2B5EF4-FFF2-40B4-BE49-F238E27FC236}">
                <a16:creationId xmlns:a16="http://schemas.microsoft.com/office/drawing/2014/main" id="{3833DBBB-8B3E-C8D9-6B3B-2085862AD5C7}"/>
              </a:ext>
            </a:extLst>
          </p:cNvPr>
          <p:cNvSpPr/>
          <p:nvPr/>
        </p:nvSpPr>
        <p:spPr>
          <a:xfrm>
            <a:off x="0" y="-1"/>
            <a:ext cx="685800" cy="757451"/>
          </a:xfrm>
          <a:prstGeom prst="round1Rect">
            <a:avLst/>
          </a:prstGeom>
          <a:solidFill>
            <a:srgbClr val="EFE0D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i="1">
                <a:solidFill>
                  <a:srgbClr val="111325"/>
                </a:solidFill>
                <a:latin typeface="Grandview Display" panose="020B0502040204020203" pitchFamily="34" charset="0"/>
              </a:rPr>
              <a:t>3.3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5284B226-E32D-7238-46DE-69A1867CCE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3737" y="1013233"/>
            <a:ext cx="8644525" cy="1747420"/>
          </a:xfrm>
          <a:prstGeom prst="rect">
            <a:avLst/>
          </a:prstGeom>
        </p:spPr>
      </p:pic>
      <p:pic>
        <p:nvPicPr>
          <p:cNvPr id="15361" name="Picture 1" descr="page2image50718464">
            <a:extLst>
              <a:ext uri="{FF2B5EF4-FFF2-40B4-BE49-F238E27FC236}">
                <a16:creationId xmlns:a16="http://schemas.microsoft.com/office/drawing/2014/main" id="{AEEAEDED-A6AC-0C86-B591-8654251C51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4606" y="2846802"/>
            <a:ext cx="6722785" cy="3058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6C5DCB75-8F6B-F946-DBB4-8B28CFEBE558}"/>
              </a:ext>
            </a:extLst>
          </p:cNvPr>
          <p:cNvSpPr txBox="1"/>
          <p:nvPr/>
        </p:nvSpPr>
        <p:spPr>
          <a:xfrm>
            <a:off x="0" y="1566943"/>
            <a:ext cx="2151392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sz="1900">
                <a:latin typeface="Grandview Display" panose="020B0502040204020203" pitchFamily="34" charset="0"/>
                <a:sym typeface="Wingdings" pitchFamily="2" charset="2"/>
              </a:rPr>
              <a:t> </a:t>
            </a:r>
            <a:r>
              <a:rPr lang="fr-FR" sz="1900">
                <a:latin typeface="Grandview Display" panose="020B0502040204020203" pitchFamily="34" charset="0"/>
              </a:rPr>
              <a:t>Graphiques</a:t>
            </a:r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2BE38437-E695-A7DF-156E-0A4374447182}"/>
              </a:ext>
            </a:extLst>
          </p:cNvPr>
          <p:cNvSpPr/>
          <p:nvPr/>
        </p:nvSpPr>
        <p:spPr>
          <a:xfrm>
            <a:off x="7413674" y="1013233"/>
            <a:ext cx="606064" cy="36586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9BB039D6-6C8B-5396-DABB-FBC3B1D4A764}"/>
              </a:ext>
            </a:extLst>
          </p:cNvPr>
          <p:cNvSpPr txBox="1"/>
          <p:nvPr/>
        </p:nvSpPr>
        <p:spPr>
          <a:xfrm>
            <a:off x="-100534" y="1886943"/>
            <a:ext cx="1974806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500">
                <a:latin typeface="Grandview Display" panose="020B0502040204020203" pitchFamily="34" charset="0"/>
                <a:sym typeface="Wingdings" pitchFamily="2" charset="2"/>
              </a:rPr>
              <a:t>Pour les articles cités dans au moins 10 décisions</a:t>
            </a:r>
            <a:endParaRPr lang="fr-FR" sz="1500">
              <a:latin typeface="Grandview Display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5212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0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AEA7BAE0-3DD9-CA45-877B-E99156AC215D}"/>
              </a:ext>
            </a:extLst>
          </p:cNvPr>
          <p:cNvSpPr/>
          <p:nvPr/>
        </p:nvSpPr>
        <p:spPr>
          <a:xfrm>
            <a:off x="0" y="6100549"/>
            <a:ext cx="12192000" cy="757451"/>
          </a:xfrm>
          <a:prstGeom prst="rect">
            <a:avLst/>
          </a:prstGeom>
          <a:solidFill>
            <a:srgbClr val="1113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 : avec coin arrondi 11">
            <a:extLst>
              <a:ext uri="{FF2B5EF4-FFF2-40B4-BE49-F238E27FC236}">
                <a16:creationId xmlns:a16="http://schemas.microsoft.com/office/drawing/2014/main" id="{DDB6CB63-CA35-5844-86CA-A760A5E73378}"/>
              </a:ext>
            </a:extLst>
          </p:cNvPr>
          <p:cNvSpPr/>
          <p:nvPr/>
        </p:nvSpPr>
        <p:spPr>
          <a:xfrm>
            <a:off x="0" y="0"/>
            <a:ext cx="595950" cy="678426"/>
          </a:xfrm>
          <a:prstGeom prst="round1Rect">
            <a:avLst/>
          </a:prstGeom>
          <a:solidFill>
            <a:srgbClr val="EFE0D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i="1">
                <a:solidFill>
                  <a:srgbClr val="111325"/>
                </a:solidFill>
                <a:latin typeface="Grandview Display" panose="020B0502040204020203" pitchFamily="34" charset="0"/>
              </a:rPr>
              <a:t>3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98ADD6F-0EF9-6D6E-C695-7B1C4F3A25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2B550-C319-0B46-9785-DCF4605D9AAA}" type="slidenum">
              <a:rPr lang="fr-FR" smtClean="0"/>
              <a:t>38</a:t>
            </a:fld>
            <a:endParaRPr lang="fr-FR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3428A02B-828E-7705-1971-4C73D2739E47}"/>
              </a:ext>
            </a:extLst>
          </p:cNvPr>
          <p:cNvSpPr txBox="1"/>
          <p:nvPr/>
        </p:nvSpPr>
        <p:spPr>
          <a:xfrm>
            <a:off x="2857773" y="339213"/>
            <a:ext cx="716253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000">
                <a:latin typeface="Grandview Display" panose="020B0502040204020203" pitchFamily="34" charset="0"/>
              </a:rPr>
              <a:t>3.3. Distribution des solutions par articles</a:t>
            </a:r>
          </a:p>
        </p:txBody>
      </p:sp>
      <p:sp>
        <p:nvSpPr>
          <p:cNvPr id="7" name="Rectangle : avec coin arrondi 6">
            <a:extLst>
              <a:ext uri="{FF2B5EF4-FFF2-40B4-BE49-F238E27FC236}">
                <a16:creationId xmlns:a16="http://schemas.microsoft.com/office/drawing/2014/main" id="{3833DBBB-8B3E-C8D9-6B3B-2085862AD5C7}"/>
              </a:ext>
            </a:extLst>
          </p:cNvPr>
          <p:cNvSpPr/>
          <p:nvPr/>
        </p:nvSpPr>
        <p:spPr>
          <a:xfrm>
            <a:off x="0" y="-1"/>
            <a:ext cx="685800" cy="757451"/>
          </a:xfrm>
          <a:prstGeom prst="round1Rect">
            <a:avLst/>
          </a:prstGeom>
          <a:solidFill>
            <a:srgbClr val="EFE0D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i="1">
                <a:solidFill>
                  <a:srgbClr val="111325"/>
                </a:solidFill>
                <a:latin typeface="Grandview Display" panose="020B0502040204020203" pitchFamily="34" charset="0"/>
              </a:rPr>
              <a:t>3.3</a:t>
            </a:r>
          </a:p>
        </p:txBody>
      </p:sp>
      <p:pic>
        <p:nvPicPr>
          <p:cNvPr id="2" name="Picture 2" descr="page2image50721376">
            <a:extLst>
              <a:ext uri="{FF2B5EF4-FFF2-40B4-BE49-F238E27FC236}">
                <a16:creationId xmlns:a16="http://schemas.microsoft.com/office/drawing/2014/main" id="{3AC06C9C-82A0-CE7E-5552-139F8E6038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73" y="1330706"/>
            <a:ext cx="6154855" cy="2935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page2image50724080">
            <a:extLst>
              <a:ext uri="{FF2B5EF4-FFF2-40B4-BE49-F238E27FC236}">
                <a16:creationId xmlns:a16="http://schemas.microsoft.com/office/drawing/2014/main" id="{E8326096-2F05-9285-6BEC-5F452B1A38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5584" y="1330706"/>
            <a:ext cx="6154854" cy="2914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Ellipse 4">
            <a:extLst>
              <a:ext uri="{FF2B5EF4-FFF2-40B4-BE49-F238E27FC236}">
                <a16:creationId xmlns:a16="http://schemas.microsoft.com/office/drawing/2014/main" id="{752ABB8F-01E7-0ED4-6BE3-B861946C041F}"/>
              </a:ext>
            </a:extLst>
          </p:cNvPr>
          <p:cNvSpPr/>
          <p:nvPr/>
        </p:nvSpPr>
        <p:spPr>
          <a:xfrm>
            <a:off x="2377440" y="3512310"/>
            <a:ext cx="573024" cy="36224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F2B15B29-8B74-042F-34C1-7108D9F2BC93}"/>
              </a:ext>
            </a:extLst>
          </p:cNvPr>
          <p:cNvSpPr/>
          <p:nvPr/>
        </p:nvSpPr>
        <p:spPr>
          <a:xfrm>
            <a:off x="2857773" y="2330767"/>
            <a:ext cx="925654" cy="36224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22028137-C9A4-1D26-DC75-6BF3D8297557}"/>
              </a:ext>
            </a:extLst>
          </p:cNvPr>
          <p:cNvSpPr/>
          <p:nvPr/>
        </p:nvSpPr>
        <p:spPr>
          <a:xfrm>
            <a:off x="8544093" y="3109044"/>
            <a:ext cx="551139" cy="36224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68E1FD28-FA57-9F24-74BA-1F2C03CFD992}"/>
              </a:ext>
            </a:extLst>
          </p:cNvPr>
          <p:cNvSpPr/>
          <p:nvPr/>
        </p:nvSpPr>
        <p:spPr>
          <a:xfrm>
            <a:off x="8948927" y="1960201"/>
            <a:ext cx="551139" cy="36224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ED8CDDE2-906C-9705-C613-3EF08A67448A}"/>
              </a:ext>
            </a:extLst>
          </p:cNvPr>
          <p:cNvSpPr txBox="1"/>
          <p:nvPr/>
        </p:nvSpPr>
        <p:spPr>
          <a:xfrm>
            <a:off x="881570" y="4598461"/>
            <a:ext cx="395240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sz="1900">
                <a:latin typeface="Grandview Display" panose="020B0502040204020203" pitchFamily="34" charset="0"/>
                <a:sym typeface="Wingdings" pitchFamily="2" charset="2"/>
              </a:rPr>
              <a:t>Article 16 DDHC = </a:t>
            </a:r>
            <a:r>
              <a:rPr lang="fr-FR" sz="1900" b="1">
                <a:latin typeface="Grandview Display" panose="020B0502040204020203" pitchFamily="34" charset="0"/>
                <a:sym typeface="Wingdings" pitchFamily="2" charset="2"/>
              </a:rPr>
              <a:t>droit au juge</a:t>
            </a:r>
          </a:p>
          <a:p>
            <a:pPr algn="just"/>
            <a:r>
              <a:rPr lang="fr-FR" sz="1900">
                <a:latin typeface="Grandview Display" panose="020B0502040204020203" pitchFamily="34" charset="0"/>
                <a:sym typeface="Wingdings" pitchFamily="2" charset="2"/>
              </a:rPr>
              <a:t>Article 6 DDHC = </a:t>
            </a:r>
            <a:r>
              <a:rPr lang="fr-FR" sz="1900" b="1">
                <a:latin typeface="Grandview Display" panose="020B0502040204020203" pitchFamily="34" charset="0"/>
                <a:sym typeface="Wingdings" pitchFamily="2" charset="2"/>
              </a:rPr>
              <a:t>principe d’égalité</a:t>
            </a:r>
            <a:endParaRPr lang="fr-FR" sz="1900" b="1">
              <a:latin typeface="Grandview Display" panose="020B0502040204020203" pitchFamily="34" charset="0"/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9208D29E-547C-7C45-35B6-35B81156E4AA}"/>
              </a:ext>
            </a:extLst>
          </p:cNvPr>
          <p:cNvSpPr txBox="1"/>
          <p:nvPr/>
        </p:nvSpPr>
        <p:spPr>
          <a:xfrm>
            <a:off x="5934706" y="4598461"/>
            <a:ext cx="5619209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sz="1900">
                <a:latin typeface="Grandview Display" panose="020B0502040204020203" pitchFamily="34" charset="0"/>
                <a:sym typeface="Wingdings" pitchFamily="2" charset="2"/>
              </a:rPr>
              <a:t>Article 9 DDHC = </a:t>
            </a:r>
            <a:r>
              <a:rPr lang="fr-FR" sz="1900" b="1">
                <a:latin typeface="Grandview Display" panose="020B0502040204020203" pitchFamily="34" charset="0"/>
                <a:sym typeface="Wingdings" pitchFamily="2" charset="2"/>
              </a:rPr>
              <a:t>présomption d’innocence</a:t>
            </a:r>
          </a:p>
          <a:p>
            <a:pPr algn="just"/>
            <a:r>
              <a:rPr lang="fr-FR" sz="1900">
                <a:latin typeface="Grandview Display" panose="020B0502040204020203" pitchFamily="34" charset="0"/>
                <a:sym typeface="Wingdings" pitchFamily="2" charset="2"/>
              </a:rPr>
              <a:t>Article2 DDHC = </a:t>
            </a:r>
            <a:r>
              <a:rPr lang="fr-FR" sz="1900" b="1">
                <a:latin typeface="Grandview Display" panose="020B0502040204020203" pitchFamily="34" charset="0"/>
                <a:sym typeface="Wingdings" pitchFamily="2" charset="2"/>
              </a:rPr>
              <a:t>liberté / droit de propriété / sûreté</a:t>
            </a:r>
            <a:endParaRPr lang="fr-FR" sz="1900" b="1">
              <a:latin typeface="Grandview Display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88180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0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AEA7BAE0-3DD9-CA45-877B-E99156AC215D}"/>
              </a:ext>
            </a:extLst>
          </p:cNvPr>
          <p:cNvSpPr/>
          <p:nvPr/>
        </p:nvSpPr>
        <p:spPr>
          <a:xfrm>
            <a:off x="0" y="6100549"/>
            <a:ext cx="12192000" cy="757451"/>
          </a:xfrm>
          <a:prstGeom prst="rect">
            <a:avLst/>
          </a:prstGeom>
          <a:solidFill>
            <a:srgbClr val="1113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 : avec coin arrondi 11">
            <a:extLst>
              <a:ext uri="{FF2B5EF4-FFF2-40B4-BE49-F238E27FC236}">
                <a16:creationId xmlns:a16="http://schemas.microsoft.com/office/drawing/2014/main" id="{DDB6CB63-CA35-5844-86CA-A760A5E73378}"/>
              </a:ext>
            </a:extLst>
          </p:cNvPr>
          <p:cNvSpPr/>
          <p:nvPr/>
        </p:nvSpPr>
        <p:spPr>
          <a:xfrm>
            <a:off x="0" y="0"/>
            <a:ext cx="595950" cy="678426"/>
          </a:xfrm>
          <a:prstGeom prst="round1Rect">
            <a:avLst/>
          </a:prstGeom>
          <a:solidFill>
            <a:srgbClr val="EFE0D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i="1">
                <a:solidFill>
                  <a:srgbClr val="111325"/>
                </a:solidFill>
                <a:latin typeface="Grandview Display" panose="020B0502040204020203" pitchFamily="34" charset="0"/>
              </a:rPr>
              <a:t>3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98ADD6F-0EF9-6D6E-C695-7B1C4F3A25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2B550-C319-0B46-9785-DCF4605D9AAA}" type="slidenum">
              <a:rPr lang="fr-FR" smtClean="0"/>
              <a:t>39</a:t>
            </a:fld>
            <a:endParaRPr lang="fr-FR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3428A02B-828E-7705-1971-4C73D2739E47}"/>
              </a:ext>
            </a:extLst>
          </p:cNvPr>
          <p:cNvSpPr txBox="1"/>
          <p:nvPr/>
        </p:nvSpPr>
        <p:spPr>
          <a:xfrm>
            <a:off x="2857773" y="339213"/>
            <a:ext cx="716253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000">
                <a:latin typeface="Grandview Display" panose="020B0502040204020203" pitchFamily="34" charset="0"/>
              </a:rPr>
              <a:t>3.3. Distribution des solutions par articles</a:t>
            </a:r>
          </a:p>
        </p:txBody>
      </p:sp>
      <p:sp>
        <p:nvSpPr>
          <p:cNvPr id="7" name="Rectangle : avec coin arrondi 6">
            <a:extLst>
              <a:ext uri="{FF2B5EF4-FFF2-40B4-BE49-F238E27FC236}">
                <a16:creationId xmlns:a16="http://schemas.microsoft.com/office/drawing/2014/main" id="{3833DBBB-8B3E-C8D9-6B3B-2085862AD5C7}"/>
              </a:ext>
            </a:extLst>
          </p:cNvPr>
          <p:cNvSpPr/>
          <p:nvPr/>
        </p:nvSpPr>
        <p:spPr>
          <a:xfrm>
            <a:off x="0" y="-1"/>
            <a:ext cx="685800" cy="757451"/>
          </a:xfrm>
          <a:prstGeom prst="round1Rect">
            <a:avLst/>
          </a:prstGeom>
          <a:solidFill>
            <a:srgbClr val="EFE0D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i="1">
                <a:solidFill>
                  <a:srgbClr val="111325"/>
                </a:solidFill>
                <a:latin typeface="Grandview Display" panose="020B0502040204020203" pitchFamily="34" charset="0"/>
              </a:rPr>
              <a:t>3.3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CB6E506A-7129-DDFC-F4ED-B03BDBA9D0D3}"/>
              </a:ext>
            </a:extLst>
          </p:cNvPr>
          <p:cNvSpPr txBox="1"/>
          <p:nvPr/>
        </p:nvSpPr>
        <p:spPr>
          <a:xfrm>
            <a:off x="2707796" y="1149012"/>
            <a:ext cx="6903044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900">
                <a:latin typeface="Grandview Display" panose="020B0502040204020203" pitchFamily="34" charset="0"/>
              </a:rPr>
              <a:t>Probabilité de succès / d’échec à l’issue d’un parcours complet 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8663ECAA-6095-7539-2AFD-088CFC373B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81" y="1533733"/>
            <a:ext cx="5542583" cy="4354280"/>
          </a:xfrm>
          <a:prstGeom prst="rect">
            <a:avLst/>
          </a:prstGeom>
        </p:spPr>
      </p:pic>
      <p:pic>
        <p:nvPicPr>
          <p:cNvPr id="19457" name="Picture 1" descr="page2image50747072">
            <a:extLst>
              <a:ext uri="{FF2B5EF4-FFF2-40B4-BE49-F238E27FC236}">
                <a16:creationId xmlns:a16="http://schemas.microsoft.com/office/drawing/2014/main" id="{D9CD37E3-7295-C6B5-529E-C2BC734344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703"/>
          <a:stretch/>
        </p:blipFill>
        <p:spPr bwMode="auto">
          <a:xfrm>
            <a:off x="5629064" y="2119767"/>
            <a:ext cx="5864469" cy="353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" descr="page2image50747072">
            <a:extLst>
              <a:ext uri="{FF2B5EF4-FFF2-40B4-BE49-F238E27FC236}">
                <a16:creationId xmlns:a16="http://schemas.microsoft.com/office/drawing/2014/main" id="{F0C842AB-0BC6-6AEB-1484-D8419B23F6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023" t="7992" b="79519"/>
          <a:stretch/>
        </p:blipFill>
        <p:spPr bwMode="auto">
          <a:xfrm>
            <a:off x="10482080" y="5385641"/>
            <a:ext cx="927769" cy="405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Ellipse 13">
            <a:extLst>
              <a:ext uri="{FF2B5EF4-FFF2-40B4-BE49-F238E27FC236}">
                <a16:creationId xmlns:a16="http://schemas.microsoft.com/office/drawing/2014/main" id="{1811457B-D2FA-AA16-979C-433AC7723191}"/>
              </a:ext>
            </a:extLst>
          </p:cNvPr>
          <p:cNvSpPr/>
          <p:nvPr/>
        </p:nvSpPr>
        <p:spPr>
          <a:xfrm>
            <a:off x="10381957" y="4133911"/>
            <a:ext cx="377952" cy="36224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5141525E-5A1C-18C9-732A-D84E5A6D42D5}"/>
              </a:ext>
            </a:extLst>
          </p:cNvPr>
          <p:cNvSpPr/>
          <p:nvPr/>
        </p:nvSpPr>
        <p:spPr>
          <a:xfrm>
            <a:off x="10631424" y="3066759"/>
            <a:ext cx="377952" cy="36224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32392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0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AEA7BAE0-3DD9-CA45-877B-E99156AC215D}"/>
              </a:ext>
            </a:extLst>
          </p:cNvPr>
          <p:cNvSpPr/>
          <p:nvPr/>
        </p:nvSpPr>
        <p:spPr>
          <a:xfrm>
            <a:off x="0" y="6100549"/>
            <a:ext cx="12192000" cy="757451"/>
          </a:xfrm>
          <a:prstGeom prst="rect">
            <a:avLst/>
          </a:prstGeom>
          <a:solidFill>
            <a:srgbClr val="1113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8E5CB1EB-A47B-9E4B-B70E-E3B80C153108}"/>
              </a:ext>
            </a:extLst>
          </p:cNvPr>
          <p:cNvSpPr/>
          <p:nvPr/>
        </p:nvSpPr>
        <p:spPr>
          <a:xfrm>
            <a:off x="1420779" y="968991"/>
            <a:ext cx="4000307" cy="573206"/>
          </a:xfrm>
          <a:prstGeom prst="roundRect">
            <a:avLst/>
          </a:prstGeom>
          <a:solidFill>
            <a:srgbClr val="1113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b="1" err="1">
                <a:solidFill>
                  <a:srgbClr val="EFE0D3"/>
                </a:solidFill>
                <a:latin typeface="Grandview Display" panose="020B0502040204020203" pitchFamily="34" charset="0"/>
              </a:rPr>
              <a:t>Scraping</a:t>
            </a:r>
            <a:r>
              <a:rPr lang="fr-FR" b="1">
                <a:solidFill>
                  <a:srgbClr val="EFE0D3"/>
                </a:solidFill>
                <a:latin typeface="Grandview Display" panose="020B0502040204020203" pitchFamily="34" charset="0"/>
              </a:rPr>
              <a:t> du site QPC 360</a:t>
            </a:r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DBCECE69-E93C-BF43-B910-2EA2298E8D51}"/>
              </a:ext>
            </a:extLst>
          </p:cNvPr>
          <p:cNvSpPr/>
          <p:nvPr/>
        </p:nvSpPr>
        <p:spPr>
          <a:xfrm>
            <a:off x="1420779" y="2621430"/>
            <a:ext cx="4000307" cy="572507"/>
          </a:xfrm>
          <a:prstGeom prst="roundRect">
            <a:avLst/>
          </a:prstGeom>
          <a:solidFill>
            <a:srgbClr val="1113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b="1">
                <a:solidFill>
                  <a:srgbClr val="EFE0D3"/>
                </a:solidFill>
                <a:latin typeface="Grandview Display" panose="020B0502040204020203" pitchFamily="34" charset="0"/>
              </a:rPr>
              <a:t>Mise en forme des données </a:t>
            </a:r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F1AB48C8-FC31-5643-810E-E2DF5D5C1E9D}"/>
              </a:ext>
            </a:extLst>
          </p:cNvPr>
          <p:cNvSpPr/>
          <p:nvPr/>
        </p:nvSpPr>
        <p:spPr>
          <a:xfrm>
            <a:off x="344916" y="968991"/>
            <a:ext cx="641445" cy="573206"/>
          </a:xfrm>
          <a:prstGeom prst="roundRect">
            <a:avLst/>
          </a:prstGeom>
          <a:solidFill>
            <a:srgbClr val="1113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>
                <a:solidFill>
                  <a:srgbClr val="EFE0D3"/>
                </a:solidFill>
                <a:latin typeface="Grandview Display" panose="020B0502040204020203" pitchFamily="34" charset="0"/>
              </a:rPr>
              <a:t>I</a:t>
            </a:r>
          </a:p>
        </p:txBody>
      </p:sp>
      <p:sp>
        <p:nvSpPr>
          <p:cNvPr id="22" name="Rectangle : coins arrondis 21">
            <a:extLst>
              <a:ext uri="{FF2B5EF4-FFF2-40B4-BE49-F238E27FC236}">
                <a16:creationId xmlns:a16="http://schemas.microsoft.com/office/drawing/2014/main" id="{F7B633C0-9878-F14C-961B-A110C26ACDEE}"/>
              </a:ext>
            </a:extLst>
          </p:cNvPr>
          <p:cNvSpPr/>
          <p:nvPr/>
        </p:nvSpPr>
        <p:spPr>
          <a:xfrm>
            <a:off x="344916" y="2621430"/>
            <a:ext cx="641445" cy="573206"/>
          </a:xfrm>
          <a:prstGeom prst="roundRect">
            <a:avLst/>
          </a:prstGeom>
          <a:solidFill>
            <a:srgbClr val="1113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>
                <a:solidFill>
                  <a:srgbClr val="EFE0D3"/>
                </a:solidFill>
                <a:latin typeface="Grandview Display" panose="020B0502040204020203" pitchFamily="34" charset="0"/>
              </a:rPr>
              <a:t>II</a:t>
            </a:r>
          </a:p>
        </p:txBody>
      </p:sp>
      <p:sp>
        <p:nvSpPr>
          <p:cNvPr id="25" name="Rectangle : coins arrondis 24">
            <a:extLst>
              <a:ext uri="{FF2B5EF4-FFF2-40B4-BE49-F238E27FC236}">
                <a16:creationId xmlns:a16="http://schemas.microsoft.com/office/drawing/2014/main" id="{F669F0B7-B3E6-4A42-BF62-44B6B119976F}"/>
              </a:ext>
            </a:extLst>
          </p:cNvPr>
          <p:cNvSpPr/>
          <p:nvPr/>
        </p:nvSpPr>
        <p:spPr>
          <a:xfrm>
            <a:off x="1420779" y="4360640"/>
            <a:ext cx="4000307" cy="599142"/>
          </a:xfrm>
          <a:prstGeom prst="roundRect">
            <a:avLst/>
          </a:prstGeom>
          <a:solidFill>
            <a:srgbClr val="1113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b="1">
                <a:solidFill>
                  <a:srgbClr val="EFE0D3"/>
                </a:solidFill>
                <a:latin typeface="Grandview Display" panose="020B0502040204020203" pitchFamily="34" charset="0"/>
              </a:rPr>
              <a:t>Analyse des données et réponse à la problématique</a:t>
            </a:r>
          </a:p>
        </p:txBody>
      </p:sp>
      <p:sp>
        <p:nvSpPr>
          <p:cNvPr id="27" name="Rectangle : coins arrondis 26">
            <a:extLst>
              <a:ext uri="{FF2B5EF4-FFF2-40B4-BE49-F238E27FC236}">
                <a16:creationId xmlns:a16="http://schemas.microsoft.com/office/drawing/2014/main" id="{FD762B74-5FD7-5747-BFE7-DCFE67A75DA0}"/>
              </a:ext>
            </a:extLst>
          </p:cNvPr>
          <p:cNvSpPr/>
          <p:nvPr/>
        </p:nvSpPr>
        <p:spPr>
          <a:xfrm>
            <a:off x="344916" y="4360640"/>
            <a:ext cx="641445" cy="573206"/>
          </a:xfrm>
          <a:prstGeom prst="roundRect">
            <a:avLst/>
          </a:prstGeom>
          <a:solidFill>
            <a:srgbClr val="1113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>
                <a:solidFill>
                  <a:srgbClr val="EFE0D3"/>
                </a:solidFill>
                <a:latin typeface="Grandview Display" panose="020B0502040204020203" pitchFamily="34" charset="0"/>
              </a:rPr>
              <a:t>III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C90C07FA-B7B6-8D4B-80DC-D6DD80422069}"/>
              </a:ext>
            </a:extLst>
          </p:cNvPr>
          <p:cNvSpPr txBox="1"/>
          <p:nvPr/>
        </p:nvSpPr>
        <p:spPr>
          <a:xfrm>
            <a:off x="995548" y="187679"/>
            <a:ext cx="55299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400" b="1">
                <a:latin typeface="Grandview Display" panose="020B0502040204020203" pitchFamily="34" charset="0"/>
              </a:rPr>
              <a:t>Plan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A8F74712-03DA-1827-E1D6-B009EB62B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2B550-C319-0B46-9785-DCF4605D9AAA}" type="slidenum">
              <a:rPr lang="fr-FR" smtClean="0"/>
              <a:t>4</a:t>
            </a:fld>
            <a:endParaRPr lang="fr-FR"/>
          </a:p>
        </p:txBody>
      </p:sp>
      <p:pic>
        <p:nvPicPr>
          <p:cNvPr id="9" name="Image 8" descr="Une image contenant bâtiment, plein air, colonnade&#10;&#10;Description générée automatiquement">
            <a:extLst>
              <a:ext uri="{FF2B5EF4-FFF2-40B4-BE49-F238E27FC236}">
                <a16:creationId xmlns:a16="http://schemas.microsoft.com/office/drawing/2014/main" id="{E98E3704-3D02-31F7-B899-C5E1B53497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968991"/>
            <a:ext cx="5662250" cy="3990791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softEdge rad="45584"/>
          </a:effectLst>
        </p:spPr>
      </p:pic>
    </p:spTree>
    <p:extLst>
      <p:ext uri="{BB962C8B-B14F-4D97-AF65-F5344CB8AC3E}">
        <p14:creationId xmlns:p14="http://schemas.microsoft.com/office/powerpoint/2010/main" val="354033786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0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AEA7BAE0-3DD9-CA45-877B-E99156AC215D}"/>
              </a:ext>
            </a:extLst>
          </p:cNvPr>
          <p:cNvSpPr/>
          <p:nvPr/>
        </p:nvSpPr>
        <p:spPr>
          <a:xfrm>
            <a:off x="0" y="6100549"/>
            <a:ext cx="12192000" cy="757451"/>
          </a:xfrm>
          <a:prstGeom prst="rect">
            <a:avLst/>
          </a:prstGeom>
          <a:solidFill>
            <a:srgbClr val="1113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itre 5">
            <a:extLst>
              <a:ext uri="{FF2B5EF4-FFF2-40B4-BE49-F238E27FC236}">
                <a16:creationId xmlns:a16="http://schemas.microsoft.com/office/drawing/2014/main" id="{0981C5F1-202A-EBB9-2B8C-ED9E718EF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07"/>
            <a:ext cx="10515600" cy="1325563"/>
          </a:xfrm>
        </p:spPr>
        <p:txBody>
          <a:bodyPr/>
          <a:lstStyle/>
          <a:p>
            <a:pPr algn="ctr"/>
            <a:r>
              <a:rPr lang="fr-FR" sz="3600" b="1">
                <a:latin typeface="Grandview Display"/>
              </a:rPr>
              <a:t>Conclusion 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0F47A450-D635-CA83-4E17-D668CB66E9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2B550-C319-0B46-9785-DCF4605D9AAA}" type="slidenum">
              <a:rPr lang="fr-FR" smtClean="0"/>
              <a:t>40</a:t>
            </a:fld>
            <a:endParaRPr lang="fr-FR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AF75FD9B-F557-AC83-7EC5-58414752BB2C}"/>
              </a:ext>
            </a:extLst>
          </p:cNvPr>
          <p:cNvSpPr txBox="1"/>
          <p:nvPr/>
        </p:nvSpPr>
        <p:spPr>
          <a:xfrm>
            <a:off x="428422" y="1497239"/>
            <a:ext cx="11335154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900">
                <a:latin typeface="Grandview Display" panose="020B0502040204020203" pitchFamily="34" charset="0"/>
              </a:rPr>
              <a:t>Utilité de ces résultats : déterminer la probabilité de succès d’une QPC selon l’article de la DDHC invoqué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87CC9DE5-44AA-72C0-B101-95DB3CA1775A}"/>
              </a:ext>
            </a:extLst>
          </p:cNvPr>
          <p:cNvSpPr txBox="1"/>
          <p:nvPr/>
        </p:nvSpPr>
        <p:spPr>
          <a:xfrm>
            <a:off x="5565241" y="2703382"/>
            <a:ext cx="1061509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900" b="1">
                <a:latin typeface="Grandview Display" panose="020B0502040204020203" pitchFamily="34" charset="0"/>
              </a:rPr>
              <a:t>LIMITES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DD1D4E4D-85FD-2BA1-FD72-59EF21E8CBF1}"/>
              </a:ext>
            </a:extLst>
          </p:cNvPr>
          <p:cNvSpPr txBox="1"/>
          <p:nvPr/>
        </p:nvSpPr>
        <p:spPr>
          <a:xfrm>
            <a:off x="161519" y="4209605"/>
            <a:ext cx="11868955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1900">
                <a:latin typeface="Grandview Display" panose="020B0502040204020203" pitchFamily="34" charset="0"/>
              </a:rPr>
              <a:t>Cas par cas – Autres critères : caractère sérieux/nouveau – constitutionnalité des dispositions critiquées…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02730A9D-77C8-F021-FFDC-CA5386D75168}"/>
              </a:ext>
            </a:extLst>
          </p:cNvPr>
          <p:cNvSpPr txBox="1"/>
          <p:nvPr/>
        </p:nvSpPr>
        <p:spPr>
          <a:xfrm>
            <a:off x="161519" y="3830182"/>
            <a:ext cx="6590266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1900">
                <a:latin typeface="Grandview Display" panose="020B0502040204020203" pitchFamily="34" charset="0"/>
              </a:rPr>
              <a:t>Écarts dans nos résultats </a:t>
            </a:r>
            <a:r>
              <a:rPr lang="fr-FR" sz="1900" b="1">
                <a:latin typeface="Grandview Display" panose="020B0502040204020203" pitchFamily="34" charset="0"/>
              </a:rPr>
              <a:t>significatifs </a:t>
            </a:r>
            <a:r>
              <a:rPr lang="fr-FR" sz="1900">
                <a:latin typeface="Grandview Display" panose="020B0502040204020203" pitchFamily="34" charset="0"/>
              </a:rPr>
              <a:t>ou </a:t>
            </a:r>
            <a:r>
              <a:rPr lang="fr-FR" sz="1900" b="1">
                <a:latin typeface="Grandview Display" panose="020B0502040204020203" pitchFamily="34" charset="0"/>
              </a:rPr>
              <a:t>dus au hasard </a:t>
            </a:r>
            <a:r>
              <a:rPr lang="fr-FR" sz="1900">
                <a:latin typeface="Grandview Display" panose="020B0502040204020203" pitchFamily="34" charset="0"/>
              </a:rPr>
              <a:t>?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AC39B4C0-3BB3-98E1-8921-15ADF99ABC72}"/>
              </a:ext>
            </a:extLst>
          </p:cNvPr>
          <p:cNvSpPr txBox="1"/>
          <p:nvPr/>
        </p:nvSpPr>
        <p:spPr>
          <a:xfrm>
            <a:off x="161519" y="3463586"/>
            <a:ext cx="2821606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1900">
                <a:latin typeface="Grandview Display" panose="020B0502040204020203" pitchFamily="34" charset="0"/>
              </a:rPr>
              <a:t>Données manquantes</a:t>
            </a:r>
          </a:p>
        </p:txBody>
      </p:sp>
    </p:spTree>
    <p:extLst>
      <p:ext uri="{BB962C8B-B14F-4D97-AF65-F5344CB8AC3E}">
        <p14:creationId xmlns:p14="http://schemas.microsoft.com/office/powerpoint/2010/main" val="16961055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0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AEA7BAE0-3DD9-CA45-877B-E99156AC215D}"/>
              </a:ext>
            </a:extLst>
          </p:cNvPr>
          <p:cNvSpPr/>
          <p:nvPr/>
        </p:nvSpPr>
        <p:spPr>
          <a:xfrm>
            <a:off x="0" y="6100549"/>
            <a:ext cx="12192000" cy="757451"/>
          </a:xfrm>
          <a:prstGeom prst="rect">
            <a:avLst/>
          </a:prstGeom>
          <a:solidFill>
            <a:srgbClr val="1113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itre 5">
            <a:extLst>
              <a:ext uri="{FF2B5EF4-FFF2-40B4-BE49-F238E27FC236}">
                <a16:creationId xmlns:a16="http://schemas.microsoft.com/office/drawing/2014/main" id="{0981C5F1-202A-EBB9-2B8C-ED9E718EF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245" y="2358517"/>
            <a:ext cx="10515600" cy="1325563"/>
          </a:xfrm>
        </p:spPr>
        <p:txBody>
          <a:bodyPr/>
          <a:lstStyle/>
          <a:p>
            <a:pPr algn="ctr"/>
            <a:r>
              <a:rPr lang="fr-FR" sz="3600" b="1">
                <a:latin typeface="Grandview Display"/>
              </a:rPr>
              <a:t>Merci ! 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0F47A450-D635-CA83-4E17-D668CB66E9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2B550-C319-0B46-9785-DCF4605D9AAA}" type="slidenum">
              <a:rPr lang="fr-FR" smtClean="0"/>
              <a:t>41</a:t>
            </a:fld>
            <a:endParaRPr lang="fr-FR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BE4437F4-D5CC-BB3C-8203-70F5CEE7DC61}"/>
              </a:ext>
            </a:extLst>
          </p:cNvPr>
          <p:cNvSpPr txBox="1"/>
          <p:nvPr/>
        </p:nvSpPr>
        <p:spPr>
          <a:xfrm>
            <a:off x="595317" y="1474207"/>
            <a:ext cx="11004438" cy="400109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1371600" lvl="2" indent="-457200" algn="just">
              <a:buFont typeface="Arial" panose="020B0604020202020204" pitchFamily="34" charset="0"/>
              <a:buChar char="•"/>
            </a:pPr>
            <a:endParaRPr lang="fr-FR" sz="2400">
              <a:latin typeface="Grandview Display"/>
              <a:ea typeface="+mn-lt"/>
              <a:cs typeface="+mn-lt"/>
            </a:endParaRPr>
          </a:p>
          <a:p>
            <a:pPr marL="2686050" lvl="3" indent="-457200" algn="just">
              <a:buFont typeface="Arial" panose="020B0604020202020204" pitchFamily="34" charset="0"/>
              <a:buChar char="•"/>
            </a:pPr>
            <a:endParaRPr lang="fr-FR" sz="2000" i="1">
              <a:latin typeface="Grandview Display"/>
              <a:ea typeface="+mn-lt"/>
              <a:cs typeface="+mn-lt"/>
            </a:endParaRPr>
          </a:p>
          <a:p>
            <a:pPr marL="1771650" lvl="1" indent="-457200" algn="just">
              <a:buFont typeface="Arial" panose="020B0604020202020204" pitchFamily="34" charset="0"/>
              <a:buChar char="•"/>
            </a:pPr>
            <a:endParaRPr lang="fr-FR" sz="2000">
              <a:latin typeface="Grandview Display"/>
              <a:ea typeface="+mn-lt"/>
              <a:cs typeface="+mn-lt"/>
            </a:endParaRPr>
          </a:p>
          <a:p>
            <a:pPr marL="1771650" lvl="1" indent="-457200" algn="just">
              <a:buFont typeface="Arial" panose="020B0604020202020204" pitchFamily="34" charset="0"/>
              <a:buChar char="•"/>
            </a:pPr>
            <a:endParaRPr lang="fr-FR" sz="2000">
              <a:latin typeface="Grandview Display"/>
              <a:ea typeface="+mn-lt"/>
              <a:cs typeface="+mn-lt"/>
            </a:endParaRPr>
          </a:p>
          <a:p>
            <a:pPr marL="1771650" lvl="1" indent="-457200" algn="just">
              <a:buFont typeface="Arial" panose="020B0604020202020204" pitchFamily="34" charset="0"/>
              <a:buChar char="•"/>
            </a:pPr>
            <a:endParaRPr lang="fr-FR" sz="2000">
              <a:latin typeface="Calibri"/>
              <a:ea typeface="+mn-lt"/>
              <a:cs typeface="+mn-lt"/>
            </a:endParaRPr>
          </a:p>
          <a:p>
            <a:pPr marL="514350" lvl="1" algn="just"/>
            <a:endParaRPr lang="fr-FR" sz="2000">
              <a:latin typeface="Calibri"/>
              <a:ea typeface="+mn-lt"/>
              <a:cs typeface="+mn-lt"/>
            </a:endParaRPr>
          </a:p>
          <a:p>
            <a:pPr marL="342900" lvl="3" indent="-342900" algn="just">
              <a:buFont typeface="Arial"/>
              <a:buChar char="•"/>
            </a:pPr>
            <a:endParaRPr lang="fr-FR" sz="2400">
              <a:latin typeface="Grandview Display" panose="020B0502040204020203" pitchFamily="34" charset="0"/>
              <a:ea typeface="+mn-lt"/>
              <a:cs typeface="+mn-lt"/>
            </a:endParaRPr>
          </a:p>
          <a:p>
            <a:pPr marL="342900" lvl="3" indent="-342900" algn="just">
              <a:buFont typeface="Arial"/>
              <a:buChar char="•"/>
            </a:pPr>
            <a:endParaRPr lang="fr-FR" sz="2000">
              <a:latin typeface="Grandview Display" panose="020B0502040204020203" pitchFamily="34" charset="0"/>
              <a:ea typeface="+mn-lt"/>
              <a:cs typeface="+mn-lt"/>
            </a:endParaRPr>
          </a:p>
          <a:p>
            <a:pPr marL="1714500" lvl="3" indent="-342900" algn="just">
              <a:buFont typeface="Arial"/>
              <a:buChar char="•"/>
            </a:pPr>
            <a:endParaRPr lang="fr-FR" sz="2000">
              <a:latin typeface="Grandview Display" panose="020B0502040204020203" pitchFamily="34" charset="0"/>
              <a:ea typeface="+mn-lt"/>
              <a:cs typeface="+mn-lt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fr-FR" sz="2400">
              <a:latin typeface="Grandview Display" panose="020B0502040204020203" pitchFamily="34" charset="0"/>
              <a:ea typeface="+mn-lt"/>
              <a:cs typeface="+mn-lt"/>
            </a:endParaRPr>
          </a:p>
          <a:p>
            <a:pPr algn="just"/>
            <a:endParaRPr lang="fr-FR" sz="2400">
              <a:latin typeface="Grandview Display" panose="020B0502040204020203" pitchFamily="34" charset="0"/>
              <a:ea typeface="+mn-lt"/>
              <a:cs typeface="+mn-lt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fr-FR">
              <a:latin typeface="Calibri" panose="020F0502020204030204"/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12425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8" fill="hold" grpId="1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0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AEA7BAE0-3DD9-CA45-877B-E99156AC215D}"/>
              </a:ext>
            </a:extLst>
          </p:cNvPr>
          <p:cNvSpPr/>
          <p:nvPr/>
        </p:nvSpPr>
        <p:spPr>
          <a:xfrm>
            <a:off x="0" y="6100549"/>
            <a:ext cx="12192000" cy="757451"/>
          </a:xfrm>
          <a:prstGeom prst="rect">
            <a:avLst/>
          </a:prstGeom>
          <a:solidFill>
            <a:srgbClr val="1113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8E5CB1EB-A47B-9E4B-B70E-E3B80C153108}"/>
              </a:ext>
            </a:extLst>
          </p:cNvPr>
          <p:cNvSpPr/>
          <p:nvPr/>
        </p:nvSpPr>
        <p:spPr>
          <a:xfrm>
            <a:off x="1420779" y="968991"/>
            <a:ext cx="4000307" cy="573206"/>
          </a:xfrm>
          <a:prstGeom prst="roundRect">
            <a:avLst/>
          </a:prstGeom>
          <a:solidFill>
            <a:srgbClr val="1113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b="1" err="1">
                <a:solidFill>
                  <a:srgbClr val="EFE0D3"/>
                </a:solidFill>
                <a:latin typeface="Grandview Display" panose="020B0502040204020203" pitchFamily="34" charset="0"/>
              </a:rPr>
              <a:t>Scraping</a:t>
            </a:r>
            <a:r>
              <a:rPr lang="fr-FR" b="1">
                <a:solidFill>
                  <a:srgbClr val="EFE0D3"/>
                </a:solidFill>
                <a:latin typeface="Grandview Display" panose="020B0502040204020203" pitchFamily="34" charset="0"/>
              </a:rPr>
              <a:t> du site QPC 360</a:t>
            </a:r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DBCECE69-E93C-BF43-B910-2EA2298E8D51}"/>
              </a:ext>
            </a:extLst>
          </p:cNvPr>
          <p:cNvSpPr/>
          <p:nvPr/>
        </p:nvSpPr>
        <p:spPr>
          <a:xfrm>
            <a:off x="1420779" y="2621430"/>
            <a:ext cx="4000307" cy="572507"/>
          </a:xfrm>
          <a:prstGeom prst="roundRect">
            <a:avLst/>
          </a:prstGeom>
          <a:solidFill>
            <a:srgbClr val="4A4A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b="1">
                <a:solidFill>
                  <a:srgbClr val="EFE0D3"/>
                </a:solidFill>
                <a:latin typeface="Grandview Display" panose="020B0502040204020203" pitchFamily="34" charset="0"/>
              </a:rPr>
              <a:t>Mise en forme des données </a:t>
            </a:r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F1AB48C8-FC31-5643-810E-E2DF5D5C1E9D}"/>
              </a:ext>
            </a:extLst>
          </p:cNvPr>
          <p:cNvSpPr/>
          <p:nvPr/>
        </p:nvSpPr>
        <p:spPr>
          <a:xfrm>
            <a:off x="344916" y="968991"/>
            <a:ext cx="641445" cy="573206"/>
          </a:xfrm>
          <a:prstGeom prst="roundRect">
            <a:avLst/>
          </a:prstGeom>
          <a:solidFill>
            <a:srgbClr val="1113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>
                <a:solidFill>
                  <a:srgbClr val="EFE0D3"/>
                </a:solidFill>
                <a:latin typeface="Grandview Display" panose="020B0502040204020203" pitchFamily="34" charset="0"/>
              </a:rPr>
              <a:t>I</a:t>
            </a:r>
          </a:p>
        </p:txBody>
      </p:sp>
      <p:sp>
        <p:nvSpPr>
          <p:cNvPr id="22" name="Rectangle : coins arrondis 21">
            <a:extLst>
              <a:ext uri="{FF2B5EF4-FFF2-40B4-BE49-F238E27FC236}">
                <a16:creationId xmlns:a16="http://schemas.microsoft.com/office/drawing/2014/main" id="{F7B633C0-9878-F14C-961B-A110C26ACDEE}"/>
              </a:ext>
            </a:extLst>
          </p:cNvPr>
          <p:cNvSpPr/>
          <p:nvPr/>
        </p:nvSpPr>
        <p:spPr>
          <a:xfrm>
            <a:off x="344916" y="2621430"/>
            <a:ext cx="641445" cy="573206"/>
          </a:xfrm>
          <a:prstGeom prst="roundRect">
            <a:avLst/>
          </a:prstGeom>
          <a:solidFill>
            <a:srgbClr val="4A4A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>
                <a:solidFill>
                  <a:srgbClr val="EFE0D3"/>
                </a:solidFill>
                <a:latin typeface="Grandview Display" panose="020B0502040204020203" pitchFamily="34" charset="0"/>
              </a:rPr>
              <a:t>II</a:t>
            </a:r>
          </a:p>
        </p:txBody>
      </p:sp>
      <p:sp>
        <p:nvSpPr>
          <p:cNvPr id="25" name="Rectangle : coins arrondis 24">
            <a:extLst>
              <a:ext uri="{FF2B5EF4-FFF2-40B4-BE49-F238E27FC236}">
                <a16:creationId xmlns:a16="http://schemas.microsoft.com/office/drawing/2014/main" id="{F669F0B7-B3E6-4A42-BF62-44B6B119976F}"/>
              </a:ext>
            </a:extLst>
          </p:cNvPr>
          <p:cNvSpPr/>
          <p:nvPr/>
        </p:nvSpPr>
        <p:spPr>
          <a:xfrm>
            <a:off x="1420779" y="4360640"/>
            <a:ext cx="4000307" cy="599142"/>
          </a:xfrm>
          <a:prstGeom prst="roundRect">
            <a:avLst/>
          </a:prstGeom>
          <a:solidFill>
            <a:srgbClr val="4A4A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b="1">
                <a:solidFill>
                  <a:srgbClr val="EFE0D3"/>
                </a:solidFill>
                <a:latin typeface="Grandview Display" panose="020B0502040204020203" pitchFamily="34" charset="0"/>
              </a:rPr>
              <a:t>Analyse des données et réponse à la problématique</a:t>
            </a:r>
          </a:p>
        </p:txBody>
      </p:sp>
      <p:sp>
        <p:nvSpPr>
          <p:cNvPr id="27" name="Rectangle : coins arrondis 26">
            <a:extLst>
              <a:ext uri="{FF2B5EF4-FFF2-40B4-BE49-F238E27FC236}">
                <a16:creationId xmlns:a16="http://schemas.microsoft.com/office/drawing/2014/main" id="{FD762B74-5FD7-5747-BFE7-DCFE67A75DA0}"/>
              </a:ext>
            </a:extLst>
          </p:cNvPr>
          <p:cNvSpPr/>
          <p:nvPr/>
        </p:nvSpPr>
        <p:spPr>
          <a:xfrm>
            <a:off x="344916" y="4360640"/>
            <a:ext cx="641445" cy="573206"/>
          </a:xfrm>
          <a:prstGeom prst="roundRect">
            <a:avLst/>
          </a:prstGeom>
          <a:solidFill>
            <a:srgbClr val="4A4A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>
                <a:solidFill>
                  <a:srgbClr val="EFE0D3"/>
                </a:solidFill>
                <a:latin typeface="Grandview Display" panose="020B0502040204020203" pitchFamily="34" charset="0"/>
              </a:rPr>
              <a:t>III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C90C07FA-B7B6-8D4B-80DC-D6DD80422069}"/>
              </a:ext>
            </a:extLst>
          </p:cNvPr>
          <p:cNvSpPr txBox="1"/>
          <p:nvPr/>
        </p:nvSpPr>
        <p:spPr>
          <a:xfrm>
            <a:off x="995548" y="187679"/>
            <a:ext cx="55299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400" b="1">
                <a:latin typeface="Grandview Display" panose="020B0502040204020203" pitchFamily="34" charset="0"/>
              </a:rPr>
              <a:t>Plan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A8F74712-03DA-1827-E1D6-B009EB62B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2B550-C319-0B46-9785-DCF4605D9AAA}" type="slidenum">
              <a:rPr lang="fr-FR" smtClean="0"/>
              <a:t>5</a:t>
            </a:fld>
            <a:endParaRPr lang="fr-FR"/>
          </a:p>
        </p:txBody>
      </p:sp>
      <p:pic>
        <p:nvPicPr>
          <p:cNvPr id="9" name="Image 8" descr="Une image contenant bâtiment, plein air, colonnade&#10;&#10;Description générée automatiquement">
            <a:extLst>
              <a:ext uri="{FF2B5EF4-FFF2-40B4-BE49-F238E27FC236}">
                <a16:creationId xmlns:a16="http://schemas.microsoft.com/office/drawing/2014/main" id="{E98E3704-3D02-31F7-B899-C5E1B53497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968991"/>
            <a:ext cx="5662250" cy="3990791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softEdge rad="45584"/>
          </a:effectLst>
        </p:spPr>
      </p:pic>
    </p:spTree>
    <p:extLst>
      <p:ext uri="{BB962C8B-B14F-4D97-AF65-F5344CB8AC3E}">
        <p14:creationId xmlns:p14="http://schemas.microsoft.com/office/powerpoint/2010/main" val="15249729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0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AEA7BAE0-3DD9-CA45-877B-E99156AC215D}"/>
              </a:ext>
            </a:extLst>
          </p:cNvPr>
          <p:cNvSpPr/>
          <p:nvPr/>
        </p:nvSpPr>
        <p:spPr>
          <a:xfrm>
            <a:off x="0" y="6316209"/>
            <a:ext cx="12192000" cy="541791"/>
          </a:xfrm>
          <a:prstGeom prst="rect">
            <a:avLst/>
          </a:prstGeom>
          <a:solidFill>
            <a:srgbClr val="1113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D56083F4-DAB3-13A5-E823-554E8972B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4200" y="-63297"/>
            <a:ext cx="6144884" cy="1311186"/>
          </a:xfrm>
        </p:spPr>
        <p:txBody>
          <a:bodyPr>
            <a:normAutofit/>
          </a:bodyPr>
          <a:lstStyle/>
          <a:p>
            <a:pPr algn="ctr"/>
            <a:r>
              <a:rPr lang="fr-FR" sz="3600" err="1">
                <a:latin typeface="Grandview Display"/>
              </a:rPr>
              <a:t>Scraping</a:t>
            </a:r>
            <a:r>
              <a:rPr lang="fr-FR" sz="3600">
                <a:latin typeface="Grandview Display"/>
              </a:rPr>
              <a:t> du site QPC 360</a:t>
            </a:r>
            <a:endParaRPr lang="fr-FR" sz="3600">
              <a:latin typeface="Grandview Display" panose="020B0502040204020203" pitchFamily="34" charset="0"/>
            </a:endParaRPr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BF6C593B-1682-8276-8891-9906E5F64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2B550-C319-0B46-9785-DCF4605D9AAA}" type="slidenum">
              <a:rPr lang="fr-FR" smtClean="0"/>
              <a:t>6</a:t>
            </a:fld>
            <a:endParaRPr lang="fr-FR"/>
          </a:p>
        </p:txBody>
      </p:sp>
      <p:sp>
        <p:nvSpPr>
          <p:cNvPr id="11" name="ZoneTexte 3">
            <a:extLst>
              <a:ext uri="{FF2B5EF4-FFF2-40B4-BE49-F238E27FC236}">
                <a16:creationId xmlns:a16="http://schemas.microsoft.com/office/drawing/2014/main" id="{AD0FF5C6-92A5-528C-70B0-A2FC4061B969}"/>
              </a:ext>
            </a:extLst>
          </p:cNvPr>
          <p:cNvSpPr txBox="1"/>
          <p:nvPr/>
        </p:nvSpPr>
        <p:spPr>
          <a:xfrm>
            <a:off x="113913" y="920112"/>
            <a:ext cx="6492736" cy="95410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b="1" u="sng">
                <a:latin typeface="Grandview Display"/>
              </a:rPr>
              <a:t>Première étape </a:t>
            </a:r>
            <a:r>
              <a:rPr lang="fr-FR" b="1">
                <a:latin typeface="Grandview Display"/>
              </a:rPr>
              <a:t>: </a:t>
            </a:r>
            <a:r>
              <a:rPr lang="fr-FR" b="1" err="1">
                <a:latin typeface="Grandview Display"/>
              </a:rPr>
              <a:t>scraping</a:t>
            </a:r>
            <a:r>
              <a:rPr lang="fr-FR" b="1">
                <a:latin typeface="Grandview Display"/>
              </a:rPr>
              <a:t> des liens des décisions à l'aide d'une boucle </a:t>
            </a:r>
          </a:p>
          <a:p>
            <a:endParaRPr lang="fr-FR" sz="2000">
              <a:latin typeface="Grandview Display"/>
            </a:endParaRPr>
          </a:p>
        </p:txBody>
      </p:sp>
      <p:pic>
        <p:nvPicPr>
          <p:cNvPr id="9" name="Image 9" descr="Une image contenant logo&#10;&#10;Description générée automatiquement">
            <a:extLst>
              <a:ext uri="{FF2B5EF4-FFF2-40B4-BE49-F238E27FC236}">
                <a16:creationId xmlns:a16="http://schemas.microsoft.com/office/drawing/2014/main" id="{BDD4E3E7-A757-6CCE-A463-635D0ED4C8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68" y="2042012"/>
            <a:ext cx="6380671" cy="1034314"/>
          </a:xfrm>
          <a:prstGeom prst="rect">
            <a:avLst/>
          </a:prstGeom>
        </p:spPr>
      </p:pic>
      <p:pic>
        <p:nvPicPr>
          <p:cNvPr id="13" name="Image 5">
            <a:extLst>
              <a:ext uri="{FF2B5EF4-FFF2-40B4-BE49-F238E27FC236}">
                <a16:creationId xmlns:a16="http://schemas.microsoft.com/office/drawing/2014/main" id="{A6553470-D273-503B-31C8-4723A58612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2041" b="41528"/>
          <a:stretch/>
        </p:blipFill>
        <p:spPr>
          <a:xfrm>
            <a:off x="7114824" y="1169371"/>
            <a:ext cx="4518119" cy="2031495"/>
          </a:xfrm>
          <a:prstGeom prst="rect">
            <a:avLst/>
          </a:prstGeom>
        </p:spPr>
      </p:pic>
      <p:pic>
        <p:nvPicPr>
          <p:cNvPr id="16" name="Image 16" descr="Une image contenant texte&#10;&#10;Description générée automatiquement">
            <a:extLst>
              <a:ext uri="{FF2B5EF4-FFF2-40B4-BE49-F238E27FC236}">
                <a16:creationId xmlns:a16="http://schemas.microsoft.com/office/drawing/2014/main" id="{9A6B2ED8-E651-732E-2FEE-9AD350577F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927" y="4707393"/>
            <a:ext cx="6472989" cy="584792"/>
          </a:xfrm>
          <a:prstGeom prst="rect">
            <a:avLst/>
          </a:prstGeom>
        </p:spPr>
      </p:pic>
      <p:pic>
        <p:nvPicPr>
          <p:cNvPr id="18" name="Image 6">
            <a:extLst>
              <a:ext uri="{FF2B5EF4-FFF2-40B4-BE49-F238E27FC236}">
                <a16:creationId xmlns:a16="http://schemas.microsoft.com/office/drawing/2014/main" id="{D29DDBD3-B660-C0A5-0609-FDA8EB434C6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917" r="255" b="-417"/>
          <a:stretch/>
        </p:blipFill>
        <p:spPr>
          <a:xfrm>
            <a:off x="7115331" y="3477679"/>
            <a:ext cx="4509101" cy="2692849"/>
          </a:xfrm>
          <a:prstGeom prst="rect">
            <a:avLst/>
          </a:prstGeom>
        </p:spPr>
      </p:pic>
      <p:sp>
        <p:nvSpPr>
          <p:cNvPr id="21" name="ZoneTexte 3">
            <a:extLst>
              <a:ext uri="{FF2B5EF4-FFF2-40B4-BE49-F238E27FC236}">
                <a16:creationId xmlns:a16="http://schemas.microsoft.com/office/drawing/2014/main" id="{300A01D2-4DB1-AFE5-06B2-046CDDF702FB}"/>
              </a:ext>
            </a:extLst>
          </p:cNvPr>
          <p:cNvSpPr txBox="1"/>
          <p:nvPr/>
        </p:nvSpPr>
        <p:spPr>
          <a:xfrm>
            <a:off x="105892" y="1620618"/>
            <a:ext cx="6158526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AutoNum type="arabicPeriod"/>
            </a:pPr>
            <a:r>
              <a:rPr lang="fr-FR" sz="1600">
                <a:latin typeface="Grandview Display"/>
              </a:rPr>
              <a:t>Paramètres de la boucle : </a:t>
            </a:r>
            <a:endParaRPr lang="fr-FR"/>
          </a:p>
        </p:txBody>
      </p:sp>
      <p:sp>
        <p:nvSpPr>
          <p:cNvPr id="23" name="ZoneTexte 3">
            <a:extLst>
              <a:ext uri="{FF2B5EF4-FFF2-40B4-BE49-F238E27FC236}">
                <a16:creationId xmlns:a16="http://schemas.microsoft.com/office/drawing/2014/main" id="{82CA170E-73BD-317E-7C25-56EB48455A95}"/>
              </a:ext>
            </a:extLst>
          </p:cNvPr>
          <p:cNvSpPr txBox="1"/>
          <p:nvPr/>
        </p:nvSpPr>
        <p:spPr>
          <a:xfrm>
            <a:off x="97871" y="4232806"/>
            <a:ext cx="6158526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>
                <a:latin typeface="Grandview Display"/>
              </a:rPr>
              <a:t>2. Récupération des liens des décisions : </a:t>
            </a:r>
            <a:endParaRPr lang="fr-FR"/>
          </a:p>
        </p:txBody>
      </p:sp>
      <p:sp>
        <p:nvSpPr>
          <p:cNvPr id="3" name="ZoneTexte 3">
            <a:extLst>
              <a:ext uri="{FF2B5EF4-FFF2-40B4-BE49-F238E27FC236}">
                <a16:creationId xmlns:a16="http://schemas.microsoft.com/office/drawing/2014/main" id="{EEAF7B8A-1675-225D-C8B3-3F3BE4C15DEA}"/>
              </a:ext>
            </a:extLst>
          </p:cNvPr>
          <p:cNvSpPr txBox="1"/>
          <p:nvPr/>
        </p:nvSpPr>
        <p:spPr>
          <a:xfrm>
            <a:off x="116587" y="5374471"/>
            <a:ext cx="6158526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>
                <a:latin typeface="Grandview Display"/>
              </a:rPr>
              <a:t>→ "a" correspondant à la case du site contenant l'URL, à laquelle il faut enlever le href. </a:t>
            </a:r>
          </a:p>
        </p:txBody>
      </p:sp>
      <p:sp>
        <p:nvSpPr>
          <p:cNvPr id="5" name="ZoneTexte 3">
            <a:extLst>
              <a:ext uri="{FF2B5EF4-FFF2-40B4-BE49-F238E27FC236}">
                <a16:creationId xmlns:a16="http://schemas.microsoft.com/office/drawing/2014/main" id="{1FD6CE22-3303-1EED-977C-3704FC5DE0C2}"/>
              </a:ext>
            </a:extLst>
          </p:cNvPr>
          <p:cNvSpPr txBox="1"/>
          <p:nvPr/>
        </p:nvSpPr>
        <p:spPr>
          <a:xfrm>
            <a:off x="121934" y="3067081"/>
            <a:ext cx="6158526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>
                <a:latin typeface="Grandview Display"/>
              </a:rPr>
              <a:t>→ boucle fonctionne jusqu'à ce qu'il n'y ait </a:t>
            </a:r>
            <a:r>
              <a:rPr lang="fr-FR" sz="1600" b="1">
                <a:latin typeface="Grandview Display"/>
              </a:rPr>
              <a:t>plus aucun bloc de décision par page.</a:t>
            </a:r>
            <a:r>
              <a:rPr lang="fr-FR" sz="1600">
                <a:latin typeface="Grandview Display"/>
              </a:rPr>
              <a:t> </a:t>
            </a:r>
          </a:p>
          <a:p>
            <a:r>
              <a:rPr lang="fr-FR" sz="1600">
                <a:latin typeface="Grandview Display"/>
              </a:rPr>
              <a:t>→ fait ouvrir un o</a:t>
            </a:r>
            <a:r>
              <a:rPr lang="fr-FR" sz="1600" b="1">
                <a:latin typeface="Grandview Display"/>
              </a:rPr>
              <a:t>nglet chrome à la page 1, 2 </a:t>
            </a:r>
            <a:r>
              <a:rPr lang="fr-FR" sz="1600" b="1" err="1">
                <a:latin typeface="Grandview Display"/>
              </a:rPr>
              <a:t>etc</a:t>
            </a:r>
            <a:r>
              <a:rPr lang="fr-FR" sz="1600" b="1">
                <a:latin typeface="Grandview Display"/>
              </a:rPr>
              <a:t> selon l'itératio</a:t>
            </a:r>
            <a:r>
              <a:rPr lang="fr-FR" sz="1600">
                <a:latin typeface="Grandview Display"/>
              </a:rPr>
              <a:t>n </a:t>
            </a:r>
          </a:p>
        </p:txBody>
      </p:sp>
    </p:spTree>
    <p:extLst>
      <p:ext uri="{BB962C8B-B14F-4D97-AF65-F5344CB8AC3E}">
        <p14:creationId xmlns:p14="http://schemas.microsoft.com/office/powerpoint/2010/main" val="2431730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0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AEA7BAE0-3DD9-CA45-877B-E99156AC215D}"/>
              </a:ext>
            </a:extLst>
          </p:cNvPr>
          <p:cNvSpPr/>
          <p:nvPr/>
        </p:nvSpPr>
        <p:spPr>
          <a:xfrm>
            <a:off x="0" y="6100549"/>
            <a:ext cx="12192000" cy="757451"/>
          </a:xfrm>
          <a:prstGeom prst="rect">
            <a:avLst/>
          </a:prstGeom>
          <a:solidFill>
            <a:srgbClr val="1113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3A7D1B65-52A9-360F-D529-1E18AD3A01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2B550-C319-0B46-9785-DCF4605D9AAA}" type="slidenum">
              <a:rPr lang="fr-FR" smtClean="0"/>
              <a:t>7</a:t>
            </a:fld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063EF06-499B-B5EC-0F89-C2BA7AA95997}"/>
              </a:ext>
            </a:extLst>
          </p:cNvPr>
          <p:cNvSpPr txBox="1">
            <a:spLocks/>
          </p:cNvSpPr>
          <p:nvPr/>
        </p:nvSpPr>
        <p:spPr>
          <a:xfrm>
            <a:off x="1427419" y="2449"/>
            <a:ext cx="9005978" cy="7360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2800" b="1" err="1">
                <a:latin typeface="Grandview Display"/>
              </a:rPr>
              <a:t>Scraping</a:t>
            </a:r>
            <a:r>
              <a:rPr lang="fr-FR" sz="2800" b="1">
                <a:latin typeface="Grandview Display"/>
              </a:rPr>
              <a:t> </a:t>
            </a:r>
          </a:p>
        </p:txBody>
      </p:sp>
      <p:sp>
        <p:nvSpPr>
          <p:cNvPr id="3" name="Rectangle : avec coin arrondi 2">
            <a:extLst>
              <a:ext uri="{FF2B5EF4-FFF2-40B4-BE49-F238E27FC236}">
                <a16:creationId xmlns:a16="http://schemas.microsoft.com/office/drawing/2014/main" id="{0E45682E-8F19-4FBA-34EC-1B6BF827A56D}"/>
              </a:ext>
            </a:extLst>
          </p:cNvPr>
          <p:cNvSpPr/>
          <p:nvPr/>
        </p:nvSpPr>
        <p:spPr>
          <a:xfrm>
            <a:off x="0" y="0"/>
            <a:ext cx="595950" cy="678426"/>
          </a:xfrm>
          <a:prstGeom prst="round1Rect">
            <a:avLst/>
          </a:prstGeom>
          <a:solidFill>
            <a:srgbClr val="EFE0D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i="1">
                <a:solidFill>
                  <a:srgbClr val="111325"/>
                </a:solidFill>
                <a:latin typeface="Grandview Display" panose="020B0502040204020203" pitchFamily="34" charset="0"/>
              </a:rPr>
              <a:t>1</a:t>
            </a:r>
          </a:p>
        </p:txBody>
      </p:sp>
      <p:sp>
        <p:nvSpPr>
          <p:cNvPr id="9" name="ZoneTexte 3">
            <a:extLst>
              <a:ext uri="{FF2B5EF4-FFF2-40B4-BE49-F238E27FC236}">
                <a16:creationId xmlns:a16="http://schemas.microsoft.com/office/drawing/2014/main" id="{6AFD1932-0591-8297-A9C6-7AC1CB5E94EF}"/>
              </a:ext>
            </a:extLst>
          </p:cNvPr>
          <p:cNvSpPr txBox="1"/>
          <p:nvPr/>
        </p:nvSpPr>
        <p:spPr>
          <a:xfrm>
            <a:off x="2282876" y="889340"/>
            <a:ext cx="7853540" cy="95410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>
                <a:latin typeface="Grandview Display"/>
              </a:rPr>
              <a:t>Deuxième étape : récupérer toutes les informations relatives aux décisions et nécessaires à notre étude afin de construire un data frame</a:t>
            </a:r>
            <a:endParaRPr lang="fr-FR">
              <a:cs typeface="Calibri" panose="020F0502020204030204"/>
            </a:endParaRPr>
          </a:p>
          <a:p>
            <a:endParaRPr lang="fr-FR" sz="2000">
              <a:latin typeface="Grandview Display"/>
            </a:endParaRPr>
          </a:p>
        </p:txBody>
      </p:sp>
      <p:sp>
        <p:nvSpPr>
          <p:cNvPr id="14" name="ZoneTexte 3">
            <a:extLst>
              <a:ext uri="{FF2B5EF4-FFF2-40B4-BE49-F238E27FC236}">
                <a16:creationId xmlns:a16="http://schemas.microsoft.com/office/drawing/2014/main" id="{2C26FB28-5003-999B-03E3-4E3A745C2A05}"/>
              </a:ext>
            </a:extLst>
          </p:cNvPr>
          <p:cNvSpPr txBox="1"/>
          <p:nvPr/>
        </p:nvSpPr>
        <p:spPr>
          <a:xfrm>
            <a:off x="3113787" y="2743564"/>
            <a:ext cx="6292210" cy="304698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>
                <a:latin typeface="Grandview Display"/>
              </a:rPr>
              <a:t>→ Récupération des données relatives à : </a:t>
            </a:r>
          </a:p>
          <a:p>
            <a:endParaRPr lang="fr-FR" sz="1050">
              <a:latin typeface="Grandview Display"/>
            </a:endParaRPr>
          </a:p>
          <a:p>
            <a:pPr marL="285750" indent="-285750">
              <a:buFont typeface="Arial"/>
              <a:buChar char="•"/>
            </a:pPr>
            <a:r>
              <a:rPr lang="fr-FR" sz="1600" b="1">
                <a:latin typeface="Grandview Display"/>
              </a:rPr>
              <a:t>La date de la décision </a:t>
            </a:r>
            <a:endParaRPr lang="fr-FR"/>
          </a:p>
          <a:p>
            <a:pPr marL="285750" indent="-285750">
              <a:buFont typeface="Arial"/>
              <a:buChar char="•"/>
            </a:pPr>
            <a:endParaRPr lang="fr-FR" sz="1600">
              <a:latin typeface="Grandview Display"/>
            </a:endParaRPr>
          </a:p>
          <a:p>
            <a:pPr marL="285750" indent="-285750">
              <a:buFont typeface="Arial"/>
              <a:buChar char="•"/>
            </a:pPr>
            <a:r>
              <a:rPr lang="fr-FR" sz="1600">
                <a:latin typeface="Grandview Display"/>
              </a:rPr>
              <a:t>La solution apportée par la juridiction </a:t>
            </a:r>
          </a:p>
          <a:p>
            <a:pPr marL="285750" indent="-285750">
              <a:buFont typeface="Arial"/>
              <a:buChar char="•"/>
            </a:pPr>
            <a:endParaRPr lang="fr-FR" sz="1600">
              <a:latin typeface="Grandview Display"/>
            </a:endParaRPr>
          </a:p>
          <a:p>
            <a:pPr marL="285750" indent="-285750">
              <a:buFont typeface="Arial"/>
              <a:buChar char="•"/>
            </a:pPr>
            <a:r>
              <a:rPr lang="fr-FR" sz="1600">
                <a:latin typeface="Grandview Display"/>
              </a:rPr>
              <a:t>La matière du droit concerné par la QPC</a:t>
            </a:r>
            <a:endParaRPr lang="fr-FR"/>
          </a:p>
          <a:p>
            <a:pPr marL="285750" indent="-285750">
              <a:buFont typeface="Arial"/>
              <a:buChar char="•"/>
            </a:pPr>
            <a:endParaRPr lang="fr-FR" sz="1600">
              <a:latin typeface="Grandview Display"/>
            </a:endParaRPr>
          </a:p>
          <a:p>
            <a:pPr marL="285750" indent="-285750">
              <a:buFont typeface="Arial"/>
              <a:buChar char="•"/>
            </a:pPr>
            <a:r>
              <a:rPr lang="fr-FR" sz="1600">
                <a:latin typeface="Grandview Display"/>
              </a:rPr>
              <a:t>Le ou les articles du bloc de constitutionnalité utilisés </a:t>
            </a:r>
            <a:endParaRPr lang="fr-FR"/>
          </a:p>
          <a:p>
            <a:pPr marL="285750" indent="-285750">
              <a:buFont typeface="Arial"/>
              <a:buChar char="•"/>
            </a:pPr>
            <a:endParaRPr lang="fr-FR" sz="1600">
              <a:latin typeface="Grandview Display"/>
            </a:endParaRPr>
          </a:p>
          <a:p>
            <a:pPr marL="285750" indent="-285750">
              <a:buFont typeface="Arial"/>
              <a:buChar char="•"/>
            </a:pPr>
            <a:r>
              <a:rPr lang="fr-FR" sz="1600">
                <a:latin typeface="Grandview Display"/>
              </a:rPr>
              <a:t>Pour les décisions du Conseil constitutionnel, l'origine du renvoi (Conseil d'Etat ou Cour de cassation) </a:t>
            </a:r>
            <a:endParaRPr lang="fr-FR"/>
          </a:p>
        </p:txBody>
      </p:sp>
      <p:pic>
        <p:nvPicPr>
          <p:cNvPr id="5" name="Image 5">
            <a:extLst>
              <a:ext uri="{FF2B5EF4-FFF2-40B4-BE49-F238E27FC236}">
                <a16:creationId xmlns:a16="http://schemas.microsoft.com/office/drawing/2014/main" id="{322C413A-5FD7-8540-2730-083807FB12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9769" y="1751850"/>
            <a:ext cx="3866147" cy="693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54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0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AEA7BAE0-3DD9-CA45-877B-E99156AC215D}"/>
              </a:ext>
            </a:extLst>
          </p:cNvPr>
          <p:cNvSpPr/>
          <p:nvPr/>
        </p:nvSpPr>
        <p:spPr>
          <a:xfrm>
            <a:off x="0" y="6100549"/>
            <a:ext cx="12192000" cy="757451"/>
          </a:xfrm>
          <a:prstGeom prst="rect">
            <a:avLst/>
          </a:prstGeom>
          <a:solidFill>
            <a:srgbClr val="1113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3A7D1B65-52A9-360F-D529-1E18AD3A01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2B550-C319-0B46-9785-DCF4605D9AAA}" type="slidenum">
              <a:rPr lang="fr-FR" smtClean="0"/>
              <a:t>8</a:t>
            </a:fld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063EF06-499B-B5EC-0F89-C2BA7AA95997}"/>
              </a:ext>
            </a:extLst>
          </p:cNvPr>
          <p:cNvSpPr txBox="1">
            <a:spLocks/>
          </p:cNvSpPr>
          <p:nvPr/>
        </p:nvSpPr>
        <p:spPr>
          <a:xfrm>
            <a:off x="1427419" y="2449"/>
            <a:ext cx="9005978" cy="7360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fr-FR" sz="2800" b="1">
              <a:latin typeface="Grandview Display"/>
            </a:endParaRPr>
          </a:p>
        </p:txBody>
      </p:sp>
      <p:sp>
        <p:nvSpPr>
          <p:cNvPr id="3" name="Rectangle : avec coin arrondi 2">
            <a:extLst>
              <a:ext uri="{FF2B5EF4-FFF2-40B4-BE49-F238E27FC236}">
                <a16:creationId xmlns:a16="http://schemas.microsoft.com/office/drawing/2014/main" id="{0E45682E-8F19-4FBA-34EC-1B6BF827A56D}"/>
              </a:ext>
            </a:extLst>
          </p:cNvPr>
          <p:cNvSpPr/>
          <p:nvPr/>
        </p:nvSpPr>
        <p:spPr>
          <a:xfrm>
            <a:off x="0" y="0"/>
            <a:ext cx="595950" cy="678426"/>
          </a:xfrm>
          <a:prstGeom prst="round1Rect">
            <a:avLst/>
          </a:prstGeom>
          <a:solidFill>
            <a:srgbClr val="EFE0D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i="1">
                <a:solidFill>
                  <a:srgbClr val="111325"/>
                </a:solidFill>
                <a:latin typeface="Grandview Display" panose="020B0502040204020203" pitchFamily="34" charset="0"/>
              </a:rPr>
              <a:t>1</a:t>
            </a:r>
          </a:p>
        </p:txBody>
      </p:sp>
      <p:pic>
        <p:nvPicPr>
          <p:cNvPr id="5" name="Image 5">
            <a:extLst>
              <a:ext uri="{FF2B5EF4-FFF2-40B4-BE49-F238E27FC236}">
                <a16:creationId xmlns:a16="http://schemas.microsoft.com/office/drawing/2014/main" id="{FBAEF984-ED21-5B58-BAD6-2040336475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4609" y="1168068"/>
            <a:ext cx="7301830" cy="4521867"/>
          </a:xfrm>
          <a:prstGeom prst="rect">
            <a:avLst/>
          </a:prstGeom>
        </p:spPr>
      </p:pic>
      <p:pic>
        <p:nvPicPr>
          <p:cNvPr id="6" name="Image 6">
            <a:extLst>
              <a:ext uri="{FF2B5EF4-FFF2-40B4-BE49-F238E27FC236}">
                <a16:creationId xmlns:a16="http://schemas.microsoft.com/office/drawing/2014/main" id="{B741D07D-516F-B7A1-265A-FD5F4B4EB2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1979" y="606391"/>
            <a:ext cx="4227094" cy="257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76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0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AEA7BAE0-3DD9-CA45-877B-E99156AC215D}"/>
              </a:ext>
            </a:extLst>
          </p:cNvPr>
          <p:cNvSpPr/>
          <p:nvPr/>
        </p:nvSpPr>
        <p:spPr>
          <a:xfrm>
            <a:off x="0" y="6100549"/>
            <a:ext cx="12192000" cy="757451"/>
          </a:xfrm>
          <a:prstGeom prst="rect">
            <a:avLst/>
          </a:prstGeom>
          <a:solidFill>
            <a:srgbClr val="1113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3A7D1B65-52A9-360F-D529-1E18AD3A01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2B550-C319-0B46-9785-DCF4605D9AAA}" type="slidenum">
              <a:rPr lang="fr-FR" smtClean="0"/>
              <a:t>9</a:t>
            </a:fld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063EF06-499B-B5EC-0F89-C2BA7AA95997}"/>
              </a:ext>
            </a:extLst>
          </p:cNvPr>
          <p:cNvSpPr txBox="1">
            <a:spLocks/>
          </p:cNvSpPr>
          <p:nvPr/>
        </p:nvSpPr>
        <p:spPr>
          <a:xfrm>
            <a:off x="1427419" y="2449"/>
            <a:ext cx="9005978" cy="7360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2800" b="1" err="1">
                <a:latin typeface="Grandview Display"/>
              </a:rPr>
              <a:t>Scraping</a:t>
            </a:r>
            <a:r>
              <a:rPr lang="fr-FR" sz="2800" b="1">
                <a:latin typeface="Grandview Display"/>
              </a:rPr>
              <a:t> </a:t>
            </a:r>
          </a:p>
        </p:txBody>
      </p:sp>
      <p:sp>
        <p:nvSpPr>
          <p:cNvPr id="3" name="Rectangle : avec coin arrondi 2">
            <a:extLst>
              <a:ext uri="{FF2B5EF4-FFF2-40B4-BE49-F238E27FC236}">
                <a16:creationId xmlns:a16="http://schemas.microsoft.com/office/drawing/2014/main" id="{0E45682E-8F19-4FBA-34EC-1B6BF827A56D}"/>
              </a:ext>
            </a:extLst>
          </p:cNvPr>
          <p:cNvSpPr/>
          <p:nvPr/>
        </p:nvSpPr>
        <p:spPr>
          <a:xfrm>
            <a:off x="0" y="0"/>
            <a:ext cx="595950" cy="678426"/>
          </a:xfrm>
          <a:prstGeom prst="round1Rect">
            <a:avLst/>
          </a:prstGeom>
          <a:solidFill>
            <a:srgbClr val="EFE0D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i="1">
                <a:solidFill>
                  <a:srgbClr val="111325"/>
                </a:solidFill>
                <a:latin typeface="Grandview Display" panose="020B0502040204020203" pitchFamily="34" charset="0"/>
              </a:rPr>
              <a:t>1</a:t>
            </a:r>
          </a:p>
        </p:txBody>
      </p:sp>
      <p:sp>
        <p:nvSpPr>
          <p:cNvPr id="9" name="ZoneTexte 3">
            <a:extLst>
              <a:ext uri="{FF2B5EF4-FFF2-40B4-BE49-F238E27FC236}">
                <a16:creationId xmlns:a16="http://schemas.microsoft.com/office/drawing/2014/main" id="{6AFD1932-0591-8297-A9C6-7AC1CB5E94EF}"/>
              </a:ext>
            </a:extLst>
          </p:cNvPr>
          <p:cNvSpPr txBox="1"/>
          <p:nvPr/>
        </p:nvSpPr>
        <p:spPr>
          <a:xfrm>
            <a:off x="2282876" y="889340"/>
            <a:ext cx="7853540" cy="95410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>
                <a:latin typeface="Grandview Display"/>
              </a:rPr>
              <a:t>Deuxième étape : récupérer toutes les informations relatives aux décisions et nécessaires à notre étude</a:t>
            </a:r>
            <a:endParaRPr lang="fr-FR">
              <a:cs typeface="Calibri" panose="020F0502020204030204"/>
            </a:endParaRPr>
          </a:p>
          <a:p>
            <a:endParaRPr lang="fr-FR" sz="2000">
              <a:latin typeface="Grandview Display"/>
            </a:endParaRPr>
          </a:p>
        </p:txBody>
      </p:sp>
      <p:sp>
        <p:nvSpPr>
          <p:cNvPr id="14" name="ZoneTexte 3">
            <a:extLst>
              <a:ext uri="{FF2B5EF4-FFF2-40B4-BE49-F238E27FC236}">
                <a16:creationId xmlns:a16="http://schemas.microsoft.com/office/drawing/2014/main" id="{2C26FB28-5003-999B-03E3-4E3A745C2A05}"/>
              </a:ext>
            </a:extLst>
          </p:cNvPr>
          <p:cNvSpPr txBox="1"/>
          <p:nvPr/>
        </p:nvSpPr>
        <p:spPr>
          <a:xfrm>
            <a:off x="974840" y="1834512"/>
            <a:ext cx="6292210" cy="230832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/>
              <a:buChar char="•"/>
            </a:pPr>
            <a:r>
              <a:rPr lang="fr-FR" sz="1600">
                <a:latin typeface="Grandview Display"/>
              </a:rPr>
              <a:t>Date de la décision </a:t>
            </a:r>
          </a:p>
          <a:p>
            <a:pPr marL="285750" indent="-285750">
              <a:buFont typeface="Arial"/>
              <a:buChar char="•"/>
            </a:pPr>
            <a:endParaRPr lang="fr-FR" sz="1600">
              <a:latin typeface="Grandview Display"/>
            </a:endParaRPr>
          </a:p>
          <a:p>
            <a:pPr marL="285750" indent="-285750">
              <a:buFont typeface="Arial"/>
              <a:buChar char="•"/>
            </a:pPr>
            <a:r>
              <a:rPr lang="fr-FR" sz="1600">
                <a:latin typeface="Grandview Display"/>
              </a:rPr>
              <a:t>Solution apportée par la juridiction </a:t>
            </a:r>
          </a:p>
          <a:p>
            <a:pPr marL="285750" indent="-285750">
              <a:buFont typeface="Arial"/>
              <a:buChar char="•"/>
            </a:pPr>
            <a:endParaRPr lang="fr-FR" sz="1600">
              <a:latin typeface="Grandview Display"/>
            </a:endParaRPr>
          </a:p>
          <a:p>
            <a:pPr marL="285750" indent="-285750">
              <a:buFont typeface="Arial"/>
              <a:buChar char="•"/>
            </a:pPr>
            <a:r>
              <a:rPr lang="fr-FR" sz="1600">
                <a:latin typeface="Grandview Display"/>
              </a:rPr>
              <a:t>Matière du droit concerné </a:t>
            </a:r>
            <a:endParaRPr lang="fr-FR"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fr-FR" sz="1600">
              <a:latin typeface="Grandview Display"/>
            </a:endParaRPr>
          </a:p>
          <a:p>
            <a:pPr marL="285750" indent="-285750">
              <a:buFont typeface="Arial"/>
              <a:buChar char="•"/>
            </a:pPr>
            <a:r>
              <a:rPr lang="fr-FR" sz="1600" b="1">
                <a:latin typeface="Grandview Display"/>
              </a:rPr>
              <a:t>Articles du bloc de constitutionnalité utilisés </a:t>
            </a:r>
            <a:endParaRPr lang="fr-FR" b="1"/>
          </a:p>
          <a:p>
            <a:pPr marL="285750" indent="-285750">
              <a:buFont typeface="Arial"/>
              <a:buChar char="•"/>
            </a:pPr>
            <a:endParaRPr lang="fr-FR" sz="1600">
              <a:latin typeface="Grandview Display"/>
            </a:endParaRPr>
          </a:p>
          <a:p>
            <a:pPr marL="285750" indent="-285750">
              <a:buFont typeface="Arial"/>
              <a:buChar char="•"/>
            </a:pPr>
            <a:r>
              <a:rPr lang="fr-FR" sz="1600">
                <a:latin typeface="Grandview Display"/>
              </a:rPr>
              <a:t>Pour les décisions du Conseil constitutionnel, origine du renvoi </a:t>
            </a:r>
            <a:endParaRPr lang="fr-FR"/>
          </a:p>
        </p:txBody>
      </p:sp>
      <p:cxnSp>
        <p:nvCxnSpPr>
          <p:cNvPr id="4" name="Connecteur droit avec flèche 3">
            <a:extLst>
              <a:ext uri="{FF2B5EF4-FFF2-40B4-BE49-F238E27FC236}">
                <a16:creationId xmlns:a16="http://schemas.microsoft.com/office/drawing/2014/main" id="{7EFE3DDD-1425-3F2E-D0DB-E832D68F3519}"/>
              </a:ext>
            </a:extLst>
          </p:cNvPr>
          <p:cNvCxnSpPr/>
          <p:nvPr/>
        </p:nvCxnSpPr>
        <p:spPr>
          <a:xfrm flipV="1">
            <a:off x="5785853" y="2429042"/>
            <a:ext cx="1114926" cy="80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necteur droit avec flèche 4">
            <a:extLst>
              <a:ext uri="{FF2B5EF4-FFF2-40B4-BE49-F238E27FC236}">
                <a16:creationId xmlns:a16="http://schemas.microsoft.com/office/drawing/2014/main" id="{1D0E5285-D9EA-09B9-0FB2-C36F07574689}"/>
              </a:ext>
            </a:extLst>
          </p:cNvPr>
          <p:cNvCxnSpPr>
            <a:cxnSpLocks/>
          </p:cNvCxnSpPr>
          <p:nvPr/>
        </p:nvCxnSpPr>
        <p:spPr>
          <a:xfrm flipV="1">
            <a:off x="5785852" y="2923673"/>
            <a:ext cx="1114926" cy="80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ZoneTexte 3">
            <a:extLst>
              <a:ext uri="{FF2B5EF4-FFF2-40B4-BE49-F238E27FC236}">
                <a16:creationId xmlns:a16="http://schemas.microsoft.com/office/drawing/2014/main" id="{93D52804-0A8D-0A14-C59E-5578A6A016EF}"/>
              </a:ext>
            </a:extLst>
          </p:cNvPr>
          <p:cNvSpPr txBox="1"/>
          <p:nvPr/>
        </p:nvSpPr>
        <p:spPr>
          <a:xfrm>
            <a:off x="7310210" y="2265832"/>
            <a:ext cx="4492266" cy="107721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>
                <a:latin typeface="Grandview Display"/>
              </a:rPr>
              <a:t>Pour éviter les bugs, insertion de la fonction </a:t>
            </a:r>
            <a:r>
              <a:rPr lang="fr-FR" sz="1600" err="1">
                <a:latin typeface="Grandview Display"/>
              </a:rPr>
              <a:t>try</a:t>
            </a:r>
            <a:r>
              <a:rPr lang="fr-FR" sz="1600">
                <a:latin typeface="Grandview Display"/>
              </a:rPr>
              <a:t> &amp; </a:t>
            </a:r>
            <a:r>
              <a:rPr lang="fr-FR" sz="1600" err="1">
                <a:latin typeface="Grandview Display"/>
              </a:rPr>
              <a:t>except</a:t>
            </a:r>
            <a:r>
              <a:rPr lang="fr-FR" sz="1600">
                <a:latin typeface="Grandview Display"/>
              </a:rPr>
              <a:t> : </a:t>
            </a:r>
          </a:p>
          <a:p>
            <a:r>
              <a:rPr lang="fr-FR" sz="1600">
                <a:latin typeface="Grandview Display"/>
              </a:rPr>
              <a:t>→ En cas de données manquantes, remplit N/A</a:t>
            </a:r>
          </a:p>
          <a:p>
            <a:endParaRPr lang="fr-FR" sz="1600">
              <a:latin typeface="Grandview Display"/>
            </a:endParaRPr>
          </a:p>
        </p:txBody>
      </p:sp>
      <p:pic>
        <p:nvPicPr>
          <p:cNvPr id="10" name="Image 10" descr="Une image contenant texte&#10;&#10;Description générée automatiquement">
            <a:extLst>
              <a:ext uri="{FF2B5EF4-FFF2-40B4-BE49-F238E27FC236}">
                <a16:creationId xmlns:a16="http://schemas.microsoft.com/office/drawing/2014/main" id="{6F7932E5-2A10-2219-209A-FB97E02092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9137" y="3312943"/>
            <a:ext cx="3491831" cy="56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1404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hème lvmh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̀me lvmh" id="{478F6829-0689-0647-B693-FD8849CBE8BB}" vid="{529B0CED-1610-CB40-B4A7-1CF9034EA7E5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thème lvmh</Template>
  <TotalTime>0</TotalTime>
  <Words>1431</Words>
  <Application>Microsoft Macintosh PowerPoint</Application>
  <PresentationFormat>Grand écran</PresentationFormat>
  <Paragraphs>303</Paragraphs>
  <Slides>41</Slides>
  <Notes>6</Notes>
  <HiddenSlides>0</HiddenSlides>
  <MMClips>0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41</vt:i4>
      </vt:variant>
    </vt:vector>
  </HeadingPairs>
  <TitlesOfParts>
    <vt:vector size="50" baseType="lpstr">
      <vt:lpstr>Arial</vt:lpstr>
      <vt:lpstr>Calibri</vt:lpstr>
      <vt:lpstr>Calibri Light</vt:lpstr>
      <vt:lpstr>Cambria Math</vt:lpstr>
      <vt:lpstr>Courier New</vt:lpstr>
      <vt:lpstr>Didot</vt:lpstr>
      <vt:lpstr>Grandview Display</vt:lpstr>
      <vt:lpstr>Helvetica Neue</vt:lpstr>
      <vt:lpstr>thème lvmh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Scraping du site QPC 360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3. Analyse des données</vt:lpstr>
      <vt:lpstr>3. Analyse des données</vt:lpstr>
      <vt:lpstr>3. Analyse des données</vt:lpstr>
      <vt:lpstr>3. Analyse des données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Conclusion </vt:lpstr>
      <vt:lpstr>Merci !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Chiara SEGUIN HASSAN</dc:creator>
  <cp:lastModifiedBy>Alyssa SIMONOU</cp:lastModifiedBy>
  <cp:revision>1</cp:revision>
  <dcterms:created xsi:type="dcterms:W3CDTF">2023-02-16T14:25:11Z</dcterms:created>
  <dcterms:modified xsi:type="dcterms:W3CDTF">2023-03-27T09:24:48Z</dcterms:modified>
</cp:coreProperties>
</file>